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2"/>
  </p:notesMasterIdLst>
  <p:sldIdLst>
    <p:sldId id="265" r:id="rId3"/>
    <p:sldId id="266" r:id="rId4"/>
    <p:sldId id="286" r:id="rId5"/>
    <p:sldId id="287" r:id="rId6"/>
    <p:sldId id="293" r:id="rId7"/>
    <p:sldId id="270" r:id="rId8"/>
    <p:sldId id="289" r:id="rId9"/>
    <p:sldId id="288" r:id="rId10"/>
    <p:sldId id="292" r:id="rId11"/>
    <p:sldId id="300" r:id="rId12"/>
    <p:sldId id="304" r:id="rId13"/>
    <p:sldId id="305" r:id="rId14"/>
    <p:sldId id="306" r:id="rId15"/>
    <p:sldId id="307" r:id="rId16"/>
    <p:sldId id="308" r:id="rId17"/>
    <p:sldId id="309" r:id="rId18"/>
    <p:sldId id="310" r:id="rId19"/>
    <p:sldId id="311" r:id="rId20"/>
    <p:sldId id="312" r:id="rId21"/>
    <p:sldId id="313" r:id="rId22"/>
    <p:sldId id="314" r:id="rId23"/>
    <p:sldId id="256" r:id="rId24"/>
    <p:sldId id="268" r:id="rId25"/>
    <p:sldId id="282" r:id="rId26"/>
    <p:sldId id="303" r:id="rId27"/>
    <p:sldId id="285" r:id="rId28"/>
    <p:sldId id="284" r:id="rId29"/>
    <p:sldId id="302" r:id="rId30"/>
    <p:sldId id="272" r:id="rId31"/>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86" autoAdjust="0"/>
    <p:restoredTop sz="83549" autoAdjust="0"/>
  </p:normalViewPr>
  <p:slideViewPr>
    <p:cSldViewPr snapToGrid="0">
      <p:cViewPr varScale="1">
        <p:scale>
          <a:sx n="71" d="100"/>
          <a:sy n="71" d="100"/>
        </p:scale>
        <p:origin x="1147"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D7847D51-1F7B-4665-B065-48F29B4B6EFE}" type="datetimeFigureOut">
              <a:rPr lang="he-IL" smtClean="0"/>
              <a:t>ג'/אב/תשפ"ד</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DC3190C6-95DF-4F79-B293-1102A0D93656}" type="slidenum">
              <a:rPr lang="he-IL" smtClean="0"/>
              <a:t>‹#›</a:t>
            </a:fld>
            <a:endParaRPr lang="he-IL"/>
          </a:p>
        </p:txBody>
      </p:sp>
    </p:spTree>
    <p:extLst>
      <p:ext uri="{BB962C8B-B14F-4D97-AF65-F5344CB8AC3E}">
        <p14:creationId xmlns:p14="http://schemas.microsoft.com/office/powerpoint/2010/main" val="4125404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אז אנחנו קיבלנו לממש תשלום מאובטח מבוסס על הצפנה סימטרית </a:t>
            </a:r>
            <a:r>
              <a:rPr lang="en-US" dirty="0"/>
              <a:t>SM4</a:t>
            </a:r>
            <a:r>
              <a:rPr lang="he-IL" dirty="0"/>
              <a:t>, החלפת מפתחות באמצעות </a:t>
            </a:r>
            <a:r>
              <a:rPr lang="en-US" dirty="0"/>
              <a:t>ECDH</a:t>
            </a:r>
            <a:r>
              <a:rPr lang="he-IL" dirty="0"/>
              <a:t> וחתימה דיגיטלית </a:t>
            </a:r>
            <a:r>
              <a:rPr lang="en-US" dirty="0"/>
              <a:t>Schnorr Signature</a:t>
            </a:r>
            <a:r>
              <a:rPr lang="he-IL" dirty="0"/>
              <a:t>.</a:t>
            </a:r>
          </a:p>
        </p:txBody>
      </p:sp>
      <p:sp>
        <p:nvSpPr>
          <p:cNvPr id="4" name="Slide Number Placeholder 3"/>
          <p:cNvSpPr>
            <a:spLocks noGrp="1"/>
          </p:cNvSpPr>
          <p:nvPr>
            <p:ph type="sldNum" sz="quarter" idx="5"/>
          </p:nvPr>
        </p:nvSpPr>
        <p:spPr/>
        <p:txBody>
          <a:bodyPr/>
          <a:lstStyle/>
          <a:p>
            <a:fld id="{DC3190C6-95DF-4F79-B293-1102A0D93656}" type="slidenum">
              <a:rPr lang="he-IL" smtClean="0"/>
              <a:t>1</a:t>
            </a:fld>
            <a:endParaRPr lang="he-IL"/>
          </a:p>
        </p:txBody>
      </p:sp>
    </p:spTree>
    <p:extLst>
      <p:ext uri="{BB962C8B-B14F-4D97-AF65-F5344CB8AC3E}">
        <p14:creationId xmlns:p14="http://schemas.microsoft.com/office/powerpoint/2010/main" val="1918720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באמצעות האלגוריתם </a:t>
            </a:r>
            <a:r>
              <a:rPr lang="en-US" dirty="0"/>
              <a:t>ECDH</a:t>
            </a:r>
            <a:r>
              <a:rPr lang="he-IL" dirty="0"/>
              <a:t> קיבלנו בעצם </a:t>
            </a:r>
            <a:r>
              <a:rPr lang="en-US" dirty="0"/>
              <a:t>shared secret</a:t>
            </a:r>
            <a:r>
              <a:rPr lang="he-IL" dirty="0"/>
              <a:t> שהוא מסוג </a:t>
            </a:r>
            <a:r>
              <a:rPr lang="en-US" dirty="0"/>
              <a:t>point</a:t>
            </a:r>
            <a:r>
              <a:rPr lang="he-IL" dirty="0"/>
              <a:t> נקודה כלשהי על העקומה. </a:t>
            </a:r>
            <a:br>
              <a:rPr lang="en-US" dirty="0"/>
            </a:br>
            <a:r>
              <a:rPr lang="he-IL" dirty="0"/>
              <a:t>ממנו נרצה "לגזור" את המפתח המשותף שלנו עבור האלגוריתם הצפנה הסימטרי. </a:t>
            </a:r>
            <a:br>
              <a:rPr lang="en-US" dirty="0"/>
            </a:br>
            <a:r>
              <a:rPr lang="he-IL" dirty="0"/>
              <a:t>בפרויקט שלנו השתמשנו בפונקציה ממומשת מספרייה מוכנה שעובדת באמצעות פונקציית </a:t>
            </a:r>
            <a:r>
              <a:rPr lang="en-US" dirty="0"/>
              <a:t>SHA256</a:t>
            </a:r>
            <a:r>
              <a:rPr lang="he-IL" dirty="0"/>
              <a:t>.</a:t>
            </a:r>
          </a:p>
          <a:p>
            <a:pPr algn="r" rtl="1"/>
            <a:endParaRPr lang="he-IL" dirty="0"/>
          </a:p>
          <a:p>
            <a:pPr algn="r" rtl="1"/>
            <a:r>
              <a:rPr lang="he-IL" dirty="0"/>
              <a:t>הרעיון הכללי של הגזירה הוא:</a:t>
            </a:r>
            <a:r>
              <a:rPr lang="en-US" dirty="0"/>
              <a:t> </a:t>
            </a:r>
            <a:br>
              <a:rPr lang="en-US" dirty="0"/>
            </a:br>
            <a:r>
              <a:rPr lang="he-IL" dirty="0"/>
              <a:t>לקחת את ערך ה </a:t>
            </a:r>
            <a:r>
              <a:rPr lang="en-US" dirty="0"/>
              <a:t>X</a:t>
            </a:r>
            <a:r>
              <a:rPr lang="he-IL" dirty="0"/>
              <a:t> </a:t>
            </a:r>
            <a:r>
              <a:rPr lang="he-IL" dirty="0" err="1"/>
              <a:t>כסטרינג</a:t>
            </a:r>
            <a:r>
              <a:rPr lang="he-IL" dirty="0"/>
              <a:t> ביטים, להכניס אותו לפונקציית ההאש, הפלט של ההאש הוא באורך 256 ביטים. פשוט ניקח את ה128 הראשונים כי זה אורך המפתח אותו אנחנו צריכים עבור ההצפנה של אלגוריתם </a:t>
            </a:r>
            <a:r>
              <a:rPr lang="en-US" dirty="0"/>
              <a:t>SM</a:t>
            </a:r>
            <a:r>
              <a:rPr lang="he-IL" dirty="0"/>
              <a:t>4.</a:t>
            </a:r>
          </a:p>
        </p:txBody>
      </p:sp>
      <p:sp>
        <p:nvSpPr>
          <p:cNvPr id="4" name="Slide Number Placeholder 3"/>
          <p:cNvSpPr>
            <a:spLocks noGrp="1"/>
          </p:cNvSpPr>
          <p:nvPr>
            <p:ph type="sldNum" sz="quarter" idx="5"/>
          </p:nvPr>
        </p:nvSpPr>
        <p:spPr/>
        <p:txBody>
          <a:bodyPr/>
          <a:lstStyle/>
          <a:p>
            <a:fld id="{DC3190C6-95DF-4F79-B293-1102A0D93656}" type="slidenum">
              <a:rPr lang="he-IL" smtClean="0"/>
              <a:t>10</a:t>
            </a:fld>
            <a:endParaRPr lang="he-IL"/>
          </a:p>
        </p:txBody>
      </p:sp>
    </p:spTree>
    <p:extLst>
      <p:ext uri="{BB962C8B-B14F-4D97-AF65-F5344CB8AC3E}">
        <p14:creationId xmlns:p14="http://schemas.microsoft.com/office/powerpoint/2010/main" val="652712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אז אנחנו נדבר על אלגוריתם הצפנה סימטרי בשם </a:t>
            </a:r>
            <a:r>
              <a:rPr lang="en-US" dirty="0"/>
              <a:t>SM4</a:t>
            </a:r>
            <a:r>
              <a:rPr lang="he-IL" dirty="0"/>
              <a:t> </a:t>
            </a:r>
          </a:p>
        </p:txBody>
      </p:sp>
      <p:sp>
        <p:nvSpPr>
          <p:cNvPr id="4" name="מציין מיקום של מספר שקופית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C3190C6-95DF-4F79-B293-1102A0D93656}" type="slidenum">
              <a:rPr kumimoji="0" lang="he-IL" sz="1200" b="0" i="0" u="none" strike="noStrike" kern="1200" cap="none" spc="0" normalizeH="0" baseline="0" noProof="0" smtClean="0">
                <a:ln>
                  <a:noFill/>
                </a:ln>
                <a:solidFill>
                  <a:prstClr val="black"/>
                </a:solidFill>
                <a:effectLst/>
                <a:uLnTx/>
                <a:uFillTx/>
                <a:latin typeface="Aptos" panose="0211000402020202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he-IL" sz="1200" b="0" i="0" u="none" strike="noStrike" kern="1200" cap="none" spc="0" normalizeH="0" baseline="0" noProof="0">
              <a:ln>
                <a:noFill/>
              </a:ln>
              <a:solidFill>
                <a:prstClr val="black"/>
              </a:solidFill>
              <a:effectLst/>
              <a:uLnTx/>
              <a:uFillTx/>
              <a:latin typeface="Aptos" panose="02110004020202020204"/>
              <a:ea typeface="+mn-ea"/>
              <a:cs typeface="Arial" panose="020B0604020202020204" pitchFamily="34" charset="0"/>
            </a:endParaRPr>
          </a:p>
        </p:txBody>
      </p:sp>
    </p:spTree>
    <p:extLst>
      <p:ext uri="{BB962C8B-B14F-4D97-AF65-F5344CB8AC3E}">
        <p14:creationId xmlns:p14="http://schemas.microsoft.com/office/powerpoint/2010/main" val="36016460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dirty="0"/>
              <a:t>SM4</a:t>
            </a:r>
            <a:r>
              <a:rPr lang="he-IL" dirty="0"/>
              <a:t> הינו אלגוריתם הצפנה סימטרי המקודד בלוק </a:t>
            </a:r>
            <a:r>
              <a:rPr lang="he-IL" dirty="0" err="1"/>
              <a:t>בלוק</a:t>
            </a:r>
            <a:r>
              <a:rPr lang="he-IL" dirty="0"/>
              <a:t>.</a:t>
            </a:r>
          </a:p>
          <a:p>
            <a:pPr algn="r" rtl="1"/>
            <a:r>
              <a:rPr lang="he-IL" dirty="0"/>
              <a:t>כמה עובדות מעניינת :</a:t>
            </a:r>
            <a:r>
              <a:rPr lang="en-US" dirty="0"/>
              <a:t> </a:t>
            </a:r>
            <a:endParaRPr lang="he-IL" dirty="0"/>
          </a:p>
          <a:p>
            <a:pPr marL="228600" indent="-228600" algn="r" rtl="1">
              <a:buAutoNum type="arabicPeriod"/>
            </a:pPr>
            <a:r>
              <a:rPr lang="he-IL" dirty="0"/>
              <a:t>הוא פותח על ידי ממשלת סין</a:t>
            </a:r>
          </a:p>
          <a:p>
            <a:pPr marL="228600" indent="-228600" algn="r" rtl="1">
              <a:buAutoNum type="arabicPeriod"/>
            </a:pPr>
            <a:r>
              <a:rPr lang="he-IL" dirty="0"/>
              <a:t>מטרתו היא לספק רמת אבטחה גבוהה בתקשורת.</a:t>
            </a:r>
          </a:p>
          <a:p>
            <a:pPr marL="228600" indent="-228600" algn="r" rtl="1">
              <a:buAutoNum type="arabicPeriod"/>
            </a:pPr>
            <a:r>
              <a:rPr lang="he-IL" dirty="0"/>
              <a:t>הוא נכנס לשימוש תקני בשנת 2006 ומשמש עד היום.</a:t>
            </a:r>
          </a:p>
          <a:p>
            <a:pPr marL="228600" indent="-228600" algn="r" rtl="1">
              <a:buAutoNum type="arabicPeriod"/>
            </a:pPr>
            <a:r>
              <a:rPr lang="he-IL" dirty="0"/>
              <a:t>פיתוח האלגוריתם </a:t>
            </a:r>
            <a:r>
              <a:rPr lang="en-US" dirty="0"/>
              <a:t> SM4 </a:t>
            </a:r>
            <a:r>
              <a:rPr lang="he-IL" dirty="0"/>
              <a:t> נועד  כדי להפחית את התלות של סין בטכנולוגיות זרות ולשפר את האבטחה הלאומית.</a:t>
            </a:r>
          </a:p>
          <a:p>
            <a:pPr algn="r" rtl="1"/>
            <a:endParaRPr lang="he-IL"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C3190C6-95DF-4F79-B293-1102A0D93656}" type="slidenum">
              <a:rPr kumimoji="0" lang="he-IL" sz="1200" b="0" i="0" u="none" strike="noStrike" kern="1200" cap="none" spc="0" normalizeH="0" baseline="0" noProof="0" smtClean="0">
                <a:ln>
                  <a:noFill/>
                </a:ln>
                <a:solidFill>
                  <a:prstClr val="black"/>
                </a:solidFill>
                <a:effectLst/>
                <a:uLnTx/>
                <a:uFillTx/>
                <a:latin typeface="Aptos" panose="0211000402020202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he-IL" sz="1200" b="0" i="0" u="none" strike="noStrike" kern="1200" cap="none" spc="0" normalizeH="0" baseline="0" noProof="0">
              <a:ln>
                <a:noFill/>
              </a:ln>
              <a:solidFill>
                <a:prstClr val="black"/>
              </a:solidFill>
              <a:effectLst/>
              <a:uLnTx/>
              <a:uFillTx/>
              <a:latin typeface="Aptos" panose="02110004020202020204"/>
              <a:ea typeface="+mn-ea"/>
              <a:cs typeface="Arial" panose="020B0604020202020204" pitchFamily="34" charset="0"/>
            </a:endParaRPr>
          </a:p>
        </p:txBody>
      </p:sp>
    </p:spTree>
    <p:extLst>
      <p:ext uri="{BB962C8B-B14F-4D97-AF65-F5344CB8AC3E}">
        <p14:creationId xmlns:p14="http://schemas.microsoft.com/office/powerpoint/2010/main" val="35246073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indent="-171450" algn="r" rtl="1">
              <a:buFont typeface="Arial" panose="020B0604020202020204" pitchFamily="34" charset="0"/>
              <a:buChar char="•"/>
            </a:pPr>
            <a:r>
              <a:rPr lang="en-US" dirty="0"/>
              <a:t>SM4</a:t>
            </a:r>
            <a:r>
              <a:rPr lang="he-IL" dirty="0"/>
              <a:t> הוא אלגוריתם הצפנה סימטרי המקודד בלוקים. כלומר, הוא משתמש באותו מפתח להצפנה ולפענוח.</a:t>
            </a:r>
          </a:p>
          <a:p>
            <a:pPr marL="171450" indent="-171450" algn="r" rtl="1">
              <a:buFont typeface="Arial" panose="020B0604020202020204" pitchFamily="34" charset="0"/>
              <a:buChar char="•"/>
            </a:pPr>
            <a:r>
              <a:rPr lang="he-IL" dirty="0"/>
              <a:t>גודל המפתח הוא 128 ביטים, מה שמספק רמת אבטחה גבוהה.</a:t>
            </a:r>
          </a:p>
          <a:p>
            <a:pPr marL="171450" indent="-171450" algn="r" rtl="1">
              <a:buFont typeface="Arial" panose="020B0604020202020204" pitchFamily="34" charset="0"/>
              <a:buChar char="•"/>
            </a:pPr>
            <a:r>
              <a:rPr lang="he-IL" dirty="0"/>
              <a:t>גודל הבלוק הינו 128 ביטים.</a:t>
            </a:r>
          </a:p>
          <a:p>
            <a:pPr marL="171450" indent="-171450" algn="r" rtl="1">
              <a:buFont typeface="Arial" panose="020B0604020202020204" pitchFamily="34" charset="0"/>
              <a:buChar char="•"/>
            </a:pPr>
            <a:r>
              <a:rPr lang="he-IL" dirty="0"/>
              <a:t>האלגוריתם מבצע 32 סבבים של הצפנה, מה שמגביר את רמת האבטחה באמצעות שיפור תהליך הפיזור והבלבול של הנתונים, ועל נדבר על זה בהמשך.</a:t>
            </a:r>
          </a:p>
          <a:p>
            <a:pPr algn="r" rtl="1">
              <a:buFont typeface="Arial" panose="020B0604020202020204" pitchFamily="34" charset="0"/>
              <a:buNone/>
            </a:pPr>
            <a:endParaRPr lang="he-IL" dirty="0"/>
          </a:p>
          <a:p>
            <a:pPr marL="171450" indent="-171450" algn="r" rtl="1">
              <a:buFont typeface="Arial" panose="020B0604020202020204" pitchFamily="34" charset="0"/>
              <a:buChar char="•"/>
            </a:pPr>
            <a:r>
              <a:rPr lang="he-IL" dirty="0"/>
              <a:t>המבנה של האלגוריתם מבוסס על רשת </a:t>
            </a:r>
            <a:r>
              <a:rPr lang="he-IL" dirty="0" err="1"/>
              <a:t>פיסטל</a:t>
            </a:r>
            <a:r>
              <a:rPr lang="he-IL" dirty="0"/>
              <a:t> לא מאוזנת. </a:t>
            </a:r>
            <a:br>
              <a:rPr lang="en-US" dirty="0"/>
            </a:br>
            <a:br>
              <a:rPr lang="en-US" dirty="0"/>
            </a:br>
            <a:r>
              <a:rPr lang="he-IL" dirty="0"/>
              <a:t>איך היא שונה מהרגילה ? למדנו בכיתה כי הקלט מתחלק לשתיים ומתחלף במקומו, כמובן לאחר מעבר </a:t>
            </a:r>
            <a:r>
              <a:rPr lang="he-IL" dirty="0" err="1"/>
              <a:t>בפוקנציה</a:t>
            </a:r>
            <a:r>
              <a:rPr lang="he-IL" dirty="0"/>
              <a:t> ו</a:t>
            </a:r>
            <a:r>
              <a:rPr lang="en-US" dirty="0"/>
              <a:t>XOR</a:t>
            </a:r>
            <a:r>
              <a:rPr lang="he-IL" dirty="0"/>
              <a:t>.</a:t>
            </a:r>
            <a:br>
              <a:rPr lang="en-US" dirty="0"/>
            </a:br>
            <a:r>
              <a:rPr lang="he-IL" dirty="0"/>
              <a:t>אבל הפעם, הקלט מתחלק ל4 , ולאחר כמה פעולות, הוא עושה הזחה אחת שמאלה, כך שהקלט השמאלי הופך להיות הכי ימני </a:t>
            </a:r>
            <a:r>
              <a:rPr lang="he-IL" dirty="0" err="1"/>
              <a:t>באיטרציה</a:t>
            </a:r>
            <a:r>
              <a:rPr lang="he-IL" dirty="0"/>
              <a:t> הבאה.</a:t>
            </a:r>
          </a:p>
          <a:p>
            <a:pPr algn="r" rtl="1">
              <a:buFont typeface="Arial" panose="020B0604020202020204" pitchFamily="34" charset="0"/>
              <a:buNone/>
            </a:pPr>
            <a:endParaRPr lang="he-IL" dirty="0"/>
          </a:p>
          <a:p>
            <a:pPr marL="171450" indent="-171450" algn="r" rtl="1">
              <a:buFont typeface="Arial" panose="020B0604020202020204" pitchFamily="34" charset="0"/>
              <a:buChar char="•"/>
            </a:pPr>
            <a:r>
              <a:rPr lang="he-IL" dirty="0"/>
              <a:t>בתרשים בצד ימין ניתן לראות את המבנה הכללי של כל סבב באלגוריתם.</a:t>
            </a:r>
          </a:p>
        </p:txBody>
      </p:sp>
      <p:sp>
        <p:nvSpPr>
          <p:cNvPr id="4" name="מציין מיקום של מספר שקופית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96422681-83CD-47BA-851A-659833C90671}" type="slidenum">
              <a:rPr kumimoji="0" lang="he-IL" sz="1200" b="0" i="0" u="none" strike="noStrike" kern="1200" cap="none" spc="0" normalizeH="0" baseline="0" noProof="0" smtClean="0">
                <a:ln>
                  <a:noFill/>
                </a:ln>
                <a:solidFill>
                  <a:prstClr val="black"/>
                </a:solidFill>
                <a:effectLst/>
                <a:uLnTx/>
                <a:uFillTx/>
                <a:latin typeface="Aptos" panose="02110004020202020204"/>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13</a:t>
            </a:fld>
            <a:endParaRPr kumimoji="0" lang="he-IL" sz="1200" b="0" i="0" u="none" strike="noStrike" kern="1200" cap="none" spc="0" normalizeH="0" baseline="0" noProof="0">
              <a:ln>
                <a:noFill/>
              </a:ln>
              <a:solidFill>
                <a:prstClr val="black"/>
              </a:solidFill>
              <a:effectLst/>
              <a:uLnTx/>
              <a:uFillTx/>
              <a:latin typeface="Aptos" panose="02110004020202020204"/>
              <a:ea typeface="+mn-ea"/>
              <a:cs typeface="Arial" panose="020B0604020202020204" pitchFamily="34" charset="0"/>
            </a:endParaRPr>
          </a:p>
        </p:txBody>
      </p:sp>
    </p:spTree>
    <p:extLst>
      <p:ext uri="{BB962C8B-B14F-4D97-AF65-F5344CB8AC3E}">
        <p14:creationId xmlns:p14="http://schemas.microsoft.com/office/powerpoint/2010/main" val="43045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ישנם שני דברים עיקריים שנרצה לסקור בהצגה וזה </a:t>
            </a:r>
            <a:r>
              <a:rPr lang="en-US" dirty="0"/>
              <a:t>encryption – decryption </a:t>
            </a:r>
            <a:r>
              <a:rPr lang="he-IL" dirty="0"/>
              <a:t> ו </a:t>
            </a:r>
            <a:r>
              <a:rPr lang="en-US" dirty="0"/>
              <a:t>key expansion</a:t>
            </a:r>
            <a:r>
              <a:rPr lang="he-IL" dirty="0"/>
              <a:t> . </a:t>
            </a: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C3190C6-95DF-4F79-B293-1102A0D93656}" type="slidenum">
              <a:rPr kumimoji="0" lang="he-IL" sz="1200" b="0" i="0" u="none" strike="noStrike" kern="1200" cap="none" spc="0" normalizeH="0" baseline="0" noProof="0" smtClean="0">
                <a:ln>
                  <a:noFill/>
                </a:ln>
                <a:solidFill>
                  <a:prstClr val="black"/>
                </a:solidFill>
                <a:effectLst/>
                <a:uLnTx/>
                <a:uFillTx/>
                <a:latin typeface="Aptos" panose="0211000402020202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he-IL" sz="1200" b="0" i="0" u="none" strike="noStrike" kern="1200" cap="none" spc="0" normalizeH="0" baseline="0" noProof="0">
              <a:ln>
                <a:noFill/>
              </a:ln>
              <a:solidFill>
                <a:prstClr val="black"/>
              </a:solidFill>
              <a:effectLst/>
              <a:uLnTx/>
              <a:uFillTx/>
              <a:latin typeface="Aptos" panose="02110004020202020204"/>
              <a:ea typeface="+mn-ea"/>
              <a:cs typeface="Arial" panose="020B0604020202020204" pitchFamily="34" charset="0"/>
            </a:endParaRPr>
          </a:p>
        </p:txBody>
      </p:sp>
    </p:spTree>
    <p:extLst>
      <p:ext uri="{BB962C8B-B14F-4D97-AF65-F5344CB8AC3E}">
        <p14:creationId xmlns:p14="http://schemas.microsoft.com/office/powerpoint/2010/main" val="14533593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dirty="0"/>
              <a:t>בואו נדבר על המבנה של כל סבב באלגוריתם </a:t>
            </a:r>
            <a:r>
              <a:rPr lang="en-US" dirty="0"/>
              <a:t>SM4</a:t>
            </a:r>
            <a:r>
              <a:rPr lang="he-IL" dirty="0"/>
              <a:t> . </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dirty="0"/>
              <a:t>לפני זה חשוב לי כדי שתבינו, אני ויובל הכנו את רוב הדיאגרמות שאתם רואים במצגת, וכדי להעביר את זה בצורה הטובה ביותר הוספנו את המספר הקטן מימין לכל רכיב שמסמל את אורך הרכיב </a:t>
            </a:r>
            <a:r>
              <a:rPr lang="he-IL" dirty="0" err="1"/>
              <a:t>בביתים</a:t>
            </a:r>
            <a:r>
              <a:rPr lang="he-IL" dirty="0"/>
              <a:t>.</a:t>
            </a:r>
          </a:p>
          <a:p>
            <a:pPr marL="171450" indent="-171450" algn="r" rtl="1">
              <a:buFont typeface="Arial" panose="020B0604020202020204" pitchFamily="34" charset="0"/>
              <a:buChar char="•"/>
            </a:pPr>
            <a:r>
              <a:rPr lang="he-IL" dirty="0"/>
              <a:t>השקופית באה להראות בעיקר איך ה</a:t>
            </a:r>
            <a:r>
              <a:rPr lang="en-US" dirty="0"/>
              <a:t>round </a:t>
            </a:r>
            <a:r>
              <a:rPr lang="he-IL" dirty="0"/>
              <a:t> מתבצע, איך הרשת </a:t>
            </a:r>
            <a:r>
              <a:rPr lang="he-IL" dirty="0" err="1"/>
              <a:t>פיסטל</a:t>
            </a:r>
            <a:r>
              <a:rPr lang="he-IL" dirty="0"/>
              <a:t> הלא מאוזנת בנויה. </a:t>
            </a:r>
            <a:br>
              <a:rPr lang="en-US" dirty="0"/>
            </a:br>
            <a:r>
              <a:rPr lang="he-IL" dirty="0"/>
              <a:t>כמובן שאני ארחיב יותר על מה קורה בתוך הפונקציה ואיך מקבלים את ה </a:t>
            </a:r>
            <a:r>
              <a:rPr lang="en-US" dirty="0"/>
              <a:t>round key</a:t>
            </a:r>
            <a:r>
              <a:rPr lang="he-IL" dirty="0"/>
              <a:t> בהמשך.</a:t>
            </a:r>
          </a:p>
          <a:p>
            <a:pPr algn="r" rtl="1"/>
            <a:endParaRPr lang="he-IL" dirty="0"/>
          </a:p>
          <a:p>
            <a:pPr marL="171450" indent="-171450" algn="r" rtl="1">
              <a:buFont typeface="Arial" panose="020B0604020202020204" pitchFamily="34" charset="0"/>
              <a:buChar char="•"/>
            </a:pPr>
            <a:r>
              <a:rPr lang="he-IL" dirty="0"/>
              <a:t>אז, בכל </a:t>
            </a:r>
            <a:r>
              <a:rPr lang="he-IL" dirty="0" err="1"/>
              <a:t>איטרציה</a:t>
            </a:r>
            <a:r>
              <a:rPr lang="he-IL" dirty="0"/>
              <a:t> ובפרט בראשונה ה </a:t>
            </a:r>
            <a:r>
              <a:rPr lang="en-US" dirty="0"/>
              <a:t>plaintext</a:t>
            </a:r>
            <a:r>
              <a:rPr lang="he-IL" dirty="0"/>
              <a:t> מופרד ל 4 חלקים </a:t>
            </a:r>
            <a:r>
              <a:rPr lang="en-US" dirty="0"/>
              <a:t>x1, x2, x3,x4</a:t>
            </a:r>
            <a:r>
              <a:rPr lang="he-IL" dirty="0"/>
              <a:t> כך </a:t>
            </a:r>
            <a:r>
              <a:rPr lang="he-IL" dirty="0" err="1"/>
              <a:t>שכ</a:t>
            </a:r>
            <a:r>
              <a:rPr lang="he-IL" dirty="0"/>
              <a:t> ל גודל הוא </a:t>
            </a:r>
            <a:r>
              <a:rPr lang="en-US" dirty="0"/>
              <a:t>32 bit</a:t>
            </a:r>
            <a:r>
              <a:rPr lang="he-IL" dirty="0"/>
              <a:t> . </a:t>
            </a:r>
          </a:p>
          <a:p>
            <a:pPr algn="r" rtl="1"/>
            <a:r>
              <a:rPr lang="he-IL" dirty="0"/>
              <a:t>לאחר מכן , שלושת </a:t>
            </a:r>
            <a:r>
              <a:rPr lang="he-IL" dirty="0" err="1"/>
              <a:t>הקלטים</a:t>
            </a:r>
            <a:r>
              <a:rPr lang="he-IL" dirty="0"/>
              <a:t> השמאליים עוברים </a:t>
            </a:r>
            <a:r>
              <a:rPr lang="en-US" dirty="0"/>
              <a:t>'XOR</a:t>
            </a:r>
            <a:r>
              <a:rPr lang="he-IL" dirty="0"/>
              <a:t> הפלט נכנס לפונקציה ביחד עם ה </a:t>
            </a:r>
            <a:r>
              <a:rPr lang="en-US" dirty="0"/>
              <a:t>round key</a:t>
            </a:r>
            <a:r>
              <a:rPr lang="he-IL" dirty="0"/>
              <a:t> והפלט של הפונקציה עובר </a:t>
            </a:r>
            <a:r>
              <a:rPr lang="en-US" dirty="0"/>
              <a:t>XOR</a:t>
            </a:r>
            <a:r>
              <a:rPr lang="he-IL" dirty="0"/>
              <a:t> עם הקלט השמאלי ביותר. </a:t>
            </a:r>
          </a:p>
          <a:p>
            <a:pPr algn="r" rtl="1"/>
            <a:r>
              <a:rPr lang="he-IL" dirty="0"/>
              <a:t>מתבצעת הזחה שמאלה של שלושת </a:t>
            </a:r>
            <a:r>
              <a:rPr lang="he-IL" dirty="0" err="1"/>
              <a:t>הקלטים</a:t>
            </a:r>
            <a:r>
              <a:rPr lang="he-IL" dirty="0"/>
              <a:t> הימניים והפלט של הפונקציה </a:t>
            </a:r>
            <a:r>
              <a:rPr lang="en-US" dirty="0"/>
              <a:t>F</a:t>
            </a:r>
            <a:r>
              <a:rPr lang="he-IL" dirty="0"/>
              <a:t> עובר להיות הקלט הימני ביותר.</a:t>
            </a:r>
          </a:p>
          <a:p>
            <a:pPr algn="r" rtl="1"/>
            <a:r>
              <a:rPr lang="he-IL" dirty="0"/>
              <a:t>כך אנו יכולים להמשיך לעוד </a:t>
            </a:r>
            <a:r>
              <a:rPr lang="en-US" dirty="0"/>
              <a:t>round</a:t>
            </a:r>
            <a:r>
              <a:rPr lang="he-IL" dirty="0"/>
              <a:t> . </a:t>
            </a:r>
          </a:p>
          <a:p>
            <a:pPr algn="r" rtl="1"/>
            <a:endParaRPr lang="he-IL" dirty="0"/>
          </a:p>
          <a:p>
            <a:endParaRPr lang="he-IL" dirty="0"/>
          </a:p>
        </p:txBody>
      </p:sp>
      <p:sp>
        <p:nvSpPr>
          <p:cNvPr id="4" name="מציין מיקום של מספר שקופית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96422681-83CD-47BA-851A-659833C90671}" type="slidenum">
              <a:rPr kumimoji="0" lang="he-IL" sz="1200" b="0" i="0" u="none" strike="noStrike" kern="1200" cap="none" spc="0" normalizeH="0" baseline="0" noProof="0" smtClean="0">
                <a:ln>
                  <a:noFill/>
                </a:ln>
                <a:solidFill>
                  <a:prstClr val="black"/>
                </a:solidFill>
                <a:effectLst/>
                <a:uLnTx/>
                <a:uFillTx/>
                <a:latin typeface="Aptos" panose="02110004020202020204"/>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15</a:t>
            </a:fld>
            <a:endParaRPr kumimoji="0" lang="he-IL" sz="1200" b="0" i="0" u="none" strike="noStrike" kern="1200" cap="none" spc="0" normalizeH="0" baseline="0" noProof="0">
              <a:ln>
                <a:noFill/>
              </a:ln>
              <a:solidFill>
                <a:prstClr val="black"/>
              </a:solidFill>
              <a:effectLst/>
              <a:uLnTx/>
              <a:uFillTx/>
              <a:latin typeface="Aptos" panose="02110004020202020204"/>
              <a:ea typeface="+mn-ea"/>
              <a:cs typeface="Arial" panose="020B0604020202020204" pitchFamily="34" charset="0"/>
            </a:endParaRPr>
          </a:p>
        </p:txBody>
      </p:sp>
    </p:spTree>
    <p:extLst>
      <p:ext uri="{BB962C8B-B14F-4D97-AF65-F5344CB8AC3E}">
        <p14:creationId xmlns:p14="http://schemas.microsoft.com/office/powerpoint/2010/main" val="3417308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הגענו ל לפונקציה </a:t>
            </a:r>
            <a:r>
              <a:rPr lang="en-US" dirty="0"/>
              <a:t>F</a:t>
            </a:r>
            <a:r>
              <a:rPr lang="he-IL" dirty="0"/>
              <a:t> שזה בעצם מה שקורה בכל </a:t>
            </a:r>
            <a:r>
              <a:rPr lang="he-IL" dirty="0" err="1"/>
              <a:t>איטרציה</a:t>
            </a:r>
            <a:r>
              <a:rPr lang="he-IL" dirty="0"/>
              <a:t>. </a:t>
            </a:r>
          </a:p>
          <a:p>
            <a:pPr algn="r" rtl="1"/>
            <a:r>
              <a:rPr lang="he-IL" dirty="0"/>
              <a:t>אז כמו שכבר אמרתי </a:t>
            </a:r>
          </a:p>
          <a:p>
            <a:pPr algn="r" rtl="1"/>
            <a:r>
              <a:rPr lang="he-IL" dirty="0" err="1"/>
              <a:t>נקח</a:t>
            </a:r>
            <a:r>
              <a:rPr lang="he-IL" dirty="0"/>
              <a:t> את שלושת הרכיבים הימניים, נבצע </a:t>
            </a:r>
            <a:r>
              <a:rPr lang="en-US" dirty="0" err="1"/>
              <a:t>xor</a:t>
            </a:r>
            <a:r>
              <a:rPr lang="he-IL" dirty="0"/>
              <a:t> ביחד עם ה </a:t>
            </a:r>
            <a:r>
              <a:rPr lang="en-US" dirty="0"/>
              <a:t>round key</a:t>
            </a:r>
            <a:r>
              <a:rPr lang="he-IL" dirty="0"/>
              <a:t> נקבל פלט באורך 32 ביט. </a:t>
            </a:r>
          </a:p>
          <a:p>
            <a:pPr algn="r" rtl="1"/>
            <a:r>
              <a:rPr lang="he-IL" dirty="0"/>
              <a:t>נפצל אותו ל 4 רכיבים כך ש כל רכיב הוא בעל 8 ביט. אותם נכנסי ל</a:t>
            </a:r>
            <a:r>
              <a:rPr lang="en-US" dirty="0"/>
              <a:t>SBOX </a:t>
            </a:r>
            <a:r>
              <a:rPr lang="he-IL" dirty="0"/>
              <a:t> , את הפלט נחבר חזרה להיות באורך 32 ביט. </a:t>
            </a:r>
          </a:p>
          <a:p>
            <a:pPr algn="r" rtl="1"/>
            <a:r>
              <a:rPr lang="he-IL" dirty="0" err="1"/>
              <a:t>נקח</a:t>
            </a:r>
            <a:r>
              <a:rPr lang="he-IL" dirty="0"/>
              <a:t> אותו ונבצע </a:t>
            </a:r>
            <a:r>
              <a:rPr lang="en-US" dirty="0"/>
              <a:t>shift left</a:t>
            </a:r>
            <a:r>
              <a:rPr lang="he-IL" dirty="0"/>
              <a:t> 4 פעמים ובכל פעם עם ערך אחר. פעם עם 2 , 10 , 18 , ו 24 . </a:t>
            </a:r>
          </a:p>
          <a:p>
            <a:pPr algn="r" rtl="1"/>
            <a:r>
              <a:rPr lang="he-IL" dirty="0" err="1"/>
              <a:t>נקח</a:t>
            </a:r>
            <a:r>
              <a:rPr lang="he-IL" dirty="0"/>
              <a:t> את הפלט המקורי ו את ארבעת </a:t>
            </a:r>
            <a:r>
              <a:rPr lang="he-IL" dirty="0" err="1"/>
              <a:t>ההזחות</a:t>
            </a:r>
            <a:r>
              <a:rPr lang="he-IL" dirty="0"/>
              <a:t> ונבצע </a:t>
            </a:r>
            <a:r>
              <a:rPr lang="en-US" dirty="0"/>
              <a:t>XOR</a:t>
            </a:r>
            <a:r>
              <a:rPr lang="he-IL" dirty="0"/>
              <a:t> </a:t>
            </a:r>
            <a:r>
              <a:rPr lang="he-IL" dirty="0" err="1"/>
              <a:t>בינהם</a:t>
            </a:r>
            <a:r>
              <a:rPr lang="he-IL" dirty="0"/>
              <a:t>. </a:t>
            </a:r>
          </a:p>
          <a:p>
            <a:pPr algn="r" rtl="1"/>
            <a:r>
              <a:rPr lang="he-IL" dirty="0"/>
              <a:t>את הפלט של זה </a:t>
            </a:r>
            <a:r>
              <a:rPr lang="he-IL" dirty="0" err="1"/>
              <a:t>נקח</a:t>
            </a:r>
            <a:r>
              <a:rPr lang="he-IL" dirty="0"/>
              <a:t> ונבצע </a:t>
            </a:r>
            <a:r>
              <a:rPr lang="en-US" dirty="0"/>
              <a:t>XOR</a:t>
            </a:r>
            <a:r>
              <a:rPr lang="he-IL" dirty="0"/>
              <a:t> עם </a:t>
            </a:r>
            <a:r>
              <a:rPr lang="en-US" dirty="0" err="1"/>
              <a:t>X_i</a:t>
            </a:r>
            <a:r>
              <a:rPr lang="he-IL" dirty="0"/>
              <a:t> . וזהו בעצם הפלט שילך ימינה ב </a:t>
            </a:r>
            <a:r>
              <a:rPr lang="en-US" dirty="0"/>
              <a:t>round</a:t>
            </a:r>
            <a:r>
              <a:rPr lang="he-IL" dirty="0"/>
              <a:t> הבא. </a:t>
            </a:r>
          </a:p>
          <a:p>
            <a:pPr algn="r" rtl="1"/>
            <a:endParaRPr lang="he-IL" dirty="0"/>
          </a:p>
        </p:txBody>
      </p:sp>
      <p:sp>
        <p:nvSpPr>
          <p:cNvPr id="4" name="מציין מיקום של מספר שקופית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96422681-83CD-47BA-851A-659833C90671}" type="slidenum">
              <a:rPr kumimoji="0" lang="he-IL" sz="1200" b="0" i="0" u="none" strike="noStrike" kern="1200" cap="none" spc="0" normalizeH="0" baseline="0" noProof="0" smtClean="0">
                <a:ln>
                  <a:noFill/>
                </a:ln>
                <a:solidFill>
                  <a:prstClr val="black"/>
                </a:solidFill>
                <a:effectLst/>
                <a:uLnTx/>
                <a:uFillTx/>
                <a:latin typeface="Aptos" panose="02110004020202020204"/>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16</a:t>
            </a:fld>
            <a:endParaRPr kumimoji="0" lang="he-IL" sz="1200" b="0" i="0" u="none" strike="noStrike" kern="1200" cap="none" spc="0" normalizeH="0" baseline="0" noProof="0">
              <a:ln>
                <a:noFill/>
              </a:ln>
              <a:solidFill>
                <a:prstClr val="black"/>
              </a:solidFill>
              <a:effectLst/>
              <a:uLnTx/>
              <a:uFillTx/>
              <a:latin typeface="Aptos" panose="02110004020202020204"/>
              <a:ea typeface="+mn-ea"/>
              <a:cs typeface="Arial" panose="020B0604020202020204" pitchFamily="34" charset="0"/>
            </a:endParaRPr>
          </a:p>
        </p:txBody>
      </p:sp>
    </p:spTree>
    <p:extLst>
      <p:ext uri="{BB962C8B-B14F-4D97-AF65-F5344CB8AC3E}">
        <p14:creationId xmlns:p14="http://schemas.microsoft.com/office/powerpoint/2010/main" val="2491356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indent="-171450" algn="r" rtl="1">
              <a:buFont typeface="Arial" panose="020B0604020202020204" pitchFamily="34" charset="0"/>
              <a:buChar char="•"/>
            </a:pPr>
            <a:r>
              <a:rPr lang="he-IL" dirty="0"/>
              <a:t>לפי שנתחיל לבצע </a:t>
            </a:r>
            <a:r>
              <a:rPr lang="en-US" dirty="0" err="1"/>
              <a:t>encription</a:t>
            </a:r>
            <a:r>
              <a:rPr lang="he-IL" dirty="0"/>
              <a:t> ניצור את כל המפתחות שלנו. אתם תראו כי יש דמיון מאד גדול ב </a:t>
            </a:r>
            <a:r>
              <a:rPr lang="en-US" dirty="0"/>
              <a:t>KEY EXPANTION</a:t>
            </a:r>
            <a:r>
              <a:rPr lang="he-IL" dirty="0"/>
              <a:t> לבין ה </a:t>
            </a:r>
            <a:r>
              <a:rPr lang="en-US" dirty="0"/>
              <a:t>ENCRIPTION DECRIPTION</a:t>
            </a:r>
            <a:r>
              <a:rPr lang="he-IL" dirty="0"/>
              <a:t>. </a:t>
            </a:r>
          </a:p>
          <a:p>
            <a:pPr marL="171450" indent="-171450" algn="r" rtl="1">
              <a:buFont typeface="Arial" panose="020B0604020202020204" pitchFamily="34" charset="0"/>
              <a:buChar char="•"/>
            </a:pPr>
            <a:r>
              <a:rPr lang="en-US" dirty="0"/>
              <a:t>MK</a:t>
            </a:r>
            <a:r>
              <a:rPr lang="he-IL" dirty="0"/>
              <a:t> זה המפתח שלנו – אותו ניצור דרך </a:t>
            </a:r>
            <a:r>
              <a:rPr lang="en-US" dirty="0"/>
              <a:t>ECDH</a:t>
            </a:r>
            <a:r>
              <a:rPr lang="he-IL" dirty="0"/>
              <a:t> שיובל הסביר לנו עליו, וכמובן שנוכל לראות את זה גם בקוד.</a:t>
            </a:r>
          </a:p>
          <a:p>
            <a:pPr marL="171450" indent="-171450" algn="r" rtl="1">
              <a:buFont typeface="Arial" panose="020B0604020202020204" pitchFamily="34" charset="0"/>
              <a:buChar char="•"/>
            </a:pPr>
            <a:r>
              <a:rPr lang="en-US" dirty="0"/>
              <a:t>, FK</a:t>
            </a:r>
            <a:r>
              <a:rPr lang="he-IL" dirty="0"/>
              <a:t> ו </a:t>
            </a:r>
            <a:r>
              <a:rPr lang="en-US" dirty="0"/>
              <a:t>CK</a:t>
            </a:r>
            <a:r>
              <a:rPr lang="he-IL" dirty="0"/>
              <a:t> הם קבועים. </a:t>
            </a:r>
            <a:r>
              <a:rPr lang="en-US" dirty="0"/>
              <a:t>FK</a:t>
            </a:r>
            <a:r>
              <a:rPr lang="he-IL" dirty="0"/>
              <a:t> הינו 128 ביט. ו </a:t>
            </a:r>
            <a:r>
              <a:rPr lang="en-US" dirty="0"/>
              <a:t>CK</a:t>
            </a:r>
            <a:r>
              <a:rPr lang="he-IL" dirty="0"/>
              <a:t> זה בעצם 32 רכיבים שכל אחד מהם באורך 32 . </a:t>
            </a:r>
            <a:r>
              <a:rPr lang="en-US" dirty="0"/>
              <a:t> </a:t>
            </a:r>
          </a:p>
          <a:p>
            <a:pPr algn="r" rtl="1"/>
            <a:endParaRPr lang="he-IL" dirty="0"/>
          </a:p>
          <a:p>
            <a:pPr algn="r" rtl="1"/>
            <a:r>
              <a:rPr lang="he-IL" dirty="0"/>
              <a:t>אז איך זה עובד?</a:t>
            </a:r>
            <a:r>
              <a:rPr lang="en-US" dirty="0"/>
              <a:t> </a:t>
            </a:r>
            <a:endParaRPr lang="he-IL" dirty="0"/>
          </a:p>
          <a:p>
            <a:pPr algn="r" rtl="1"/>
            <a:r>
              <a:rPr lang="he-IL" dirty="0" err="1"/>
              <a:t>נקח</a:t>
            </a:r>
            <a:r>
              <a:rPr lang="he-IL" dirty="0"/>
              <a:t> את ה </a:t>
            </a:r>
            <a:r>
              <a:rPr lang="en-US" dirty="0"/>
              <a:t>KEY</a:t>
            </a:r>
            <a:r>
              <a:rPr lang="he-IL" dirty="0"/>
              <a:t> ונבצע </a:t>
            </a:r>
            <a:r>
              <a:rPr lang="en-US" dirty="0"/>
              <a:t>XOR</a:t>
            </a:r>
            <a:r>
              <a:rPr lang="he-IL" dirty="0"/>
              <a:t> עם </a:t>
            </a:r>
            <a:r>
              <a:rPr lang="en-US" dirty="0"/>
              <a:t>FK</a:t>
            </a:r>
            <a:r>
              <a:rPr lang="he-IL" dirty="0"/>
              <a:t> . נקבל פלט באררך 128 ביט. </a:t>
            </a:r>
          </a:p>
          <a:p>
            <a:pPr algn="r" rtl="1"/>
            <a:r>
              <a:rPr lang="he-IL" dirty="0"/>
              <a:t>אותו נפצל ל 4 רכיבים. כמו בשקף הקודם, </a:t>
            </a:r>
            <a:r>
              <a:rPr lang="he-IL" dirty="0" err="1"/>
              <a:t>נקח</a:t>
            </a:r>
            <a:r>
              <a:rPr lang="he-IL" dirty="0"/>
              <a:t> את שלושת הרכיבים הימניים ונבצע </a:t>
            </a:r>
            <a:r>
              <a:rPr lang="en-US" dirty="0"/>
              <a:t>XOR</a:t>
            </a:r>
            <a:r>
              <a:rPr lang="he-IL" dirty="0"/>
              <a:t> </a:t>
            </a:r>
            <a:r>
              <a:rPr lang="he-IL" dirty="0" err="1"/>
              <a:t>בינהם</a:t>
            </a:r>
            <a:r>
              <a:rPr lang="he-IL" dirty="0"/>
              <a:t> נקבל פלט באורך 32 ביט. </a:t>
            </a:r>
          </a:p>
          <a:p>
            <a:pPr algn="r" rtl="1"/>
            <a:r>
              <a:rPr lang="he-IL" dirty="0"/>
              <a:t>נפצל אותו ל 4 רכיבים כך ש כל רכיב הוא בעל 8 ביט. אותם נכניס ל</a:t>
            </a:r>
            <a:r>
              <a:rPr lang="en-US" dirty="0"/>
              <a:t>SBOX </a:t>
            </a:r>
            <a:r>
              <a:rPr lang="he-IL" dirty="0"/>
              <a:t> , את הפלט נחבר חזרה להיות באורך 32 ביט. </a:t>
            </a:r>
          </a:p>
          <a:p>
            <a:pPr algn="r" rtl="1"/>
            <a:r>
              <a:rPr lang="he-IL" dirty="0" err="1"/>
              <a:t>נקח</a:t>
            </a:r>
            <a:r>
              <a:rPr lang="he-IL" dirty="0"/>
              <a:t> אותו ונבצע 2 פעמים </a:t>
            </a:r>
            <a:r>
              <a:rPr lang="en-US" dirty="0"/>
              <a:t>shift left</a:t>
            </a:r>
            <a:r>
              <a:rPr lang="he-IL" dirty="0"/>
              <a:t> , פעם עם 13 ,ופעם עם 23.</a:t>
            </a:r>
          </a:p>
          <a:p>
            <a:pPr algn="r" rtl="1"/>
            <a:r>
              <a:rPr lang="he-IL" dirty="0" err="1"/>
              <a:t>נקח</a:t>
            </a:r>
            <a:r>
              <a:rPr lang="he-IL" dirty="0"/>
              <a:t> את הפלט המקורי ו את שני </a:t>
            </a:r>
            <a:r>
              <a:rPr lang="he-IL" dirty="0" err="1"/>
              <a:t>ההזחות</a:t>
            </a:r>
            <a:r>
              <a:rPr lang="he-IL" dirty="0"/>
              <a:t> ונבצע </a:t>
            </a:r>
            <a:r>
              <a:rPr lang="en-US" dirty="0"/>
              <a:t>XOR</a:t>
            </a:r>
            <a:r>
              <a:rPr lang="he-IL" dirty="0"/>
              <a:t> </a:t>
            </a:r>
            <a:r>
              <a:rPr lang="he-IL" dirty="0" err="1"/>
              <a:t>בינהם</a:t>
            </a:r>
            <a:r>
              <a:rPr lang="he-IL" dirty="0"/>
              <a:t>.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את הפלט של זה </a:t>
            </a:r>
            <a:r>
              <a:rPr lang="he-IL" dirty="0" err="1"/>
              <a:t>נקח</a:t>
            </a:r>
            <a:r>
              <a:rPr lang="he-IL" dirty="0"/>
              <a:t> ונבצע </a:t>
            </a:r>
            <a:r>
              <a:rPr lang="en-US" dirty="0"/>
              <a:t>XOR</a:t>
            </a:r>
            <a:r>
              <a:rPr lang="he-IL" dirty="0"/>
              <a:t> עם </a:t>
            </a:r>
            <a:r>
              <a:rPr lang="en-US" dirty="0" err="1"/>
              <a:t>K_i</a:t>
            </a:r>
            <a:r>
              <a:rPr lang="he-IL" dirty="0"/>
              <a:t> . וכך נקבל את </a:t>
            </a:r>
            <a:r>
              <a:rPr lang="en-US" dirty="0" err="1"/>
              <a:t>rk_i</a:t>
            </a:r>
            <a:r>
              <a:rPr lang="he-IL" dirty="0"/>
              <a:t> כלומר את ה</a:t>
            </a:r>
            <a:r>
              <a:rPr lang="en-US" dirty="0"/>
              <a:t>round key</a:t>
            </a:r>
            <a:r>
              <a:rPr lang="he-IL" dirty="0"/>
              <a:t>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על מנת לקבל את הבאים, נוכל פשוט לבצע את אותו הדבר רק עם הפלט החדש שקיבלנו. </a:t>
            </a:r>
          </a:p>
          <a:p>
            <a:pPr algn="r" rtl="1"/>
            <a:endParaRPr lang="he-IL" dirty="0"/>
          </a:p>
          <a:p>
            <a:pPr algn="r" rtl="1"/>
            <a:endParaRPr lang="en-US" dirty="0"/>
          </a:p>
        </p:txBody>
      </p:sp>
      <p:sp>
        <p:nvSpPr>
          <p:cNvPr id="4" name="מציין מיקום של מספר שקופית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96422681-83CD-47BA-851A-659833C90671}" type="slidenum">
              <a:rPr kumimoji="0" lang="he-IL" sz="1200" b="0" i="0" u="none" strike="noStrike" kern="1200" cap="none" spc="0" normalizeH="0" baseline="0" noProof="0" smtClean="0">
                <a:ln>
                  <a:noFill/>
                </a:ln>
                <a:solidFill>
                  <a:prstClr val="black"/>
                </a:solidFill>
                <a:effectLst/>
                <a:uLnTx/>
                <a:uFillTx/>
                <a:latin typeface="Aptos" panose="02110004020202020204"/>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17</a:t>
            </a:fld>
            <a:endParaRPr kumimoji="0" lang="he-IL" sz="1200" b="0" i="0" u="none" strike="noStrike" kern="1200" cap="none" spc="0" normalizeH="0" baseline="0" noProof="0">
              <a:ln>
                <a:noFill/>
              </a:ln>
              <a:solidFill>
                <a:prstClr val="black"/>
              </a:solidFill>
              <a:effectLst/>
              <a:uLnTx/>
              <a:uFillTx/>
              <a:latin typeface="Aptos" panose="02110004020202020204"/>
              <a:ea typeface="+mn-ea"/>
              <a:cs typeface="Arial" panose="020B0604020202020204" pitchFamily="34" charset="0"/>
            </a:endParaRPr>
          </a:p>
        </p:txBody>
      </p:sp>
    </p:spTree>
    <p:extLst>
      <p:ext uri="{BB962C8B-B14F-4D97-AF65-F5344CB8AC3E}">
        <p14:creationId xmlns:p14="http://schemas.microsoft.com/office/powerpoint/2010/main" val="38732184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אז </a:t>
            </a:r>
            <a:r>
              <a:rPr lang="he-IL" dirty="0" err="1"/>
              <a:t>דיבנו</a:t>
            </a:r>
            <a:r>
              <a:rPr lang="he-IL" dirty="0"/>
              <a:t> על כל התהליך, וזה נראה </a:t>
            </a:r>
            <a:r>
              <a:rPr lang="he-IL" dirty="0" err="1"/>
              <a:t>טרוויאלי</a:t>
            </a:r>
            <a:r>
              <a:rPr lang="he-IL" dirty="0"/>
              <a:t> שאנו עושים קידוד, אבל מה לגבי פענוח? </a:t>
            </a:r>
          </a:p>
          <a:p>
            <a:pPr algn="r" rtl="1"/>
            <a:r>
              <a:rPr lang="he-IL" dirty="0"/>
              <a:t>בגלל שאנו עובדים תחת רשת </a:t>
            </a:r>
            <a:r>
              <a:rPr lang="he-IL" dirty="0" err="1"/>
              <a:t>פיסטל</a:t>
            </a:r>
            <a:r>
              <a:rPr lang="he-IL" dirty="0"/>
              <a:t>, הפענוח הוא בדיוק כמו הקידוד רק עם סדר מפתחות הפוך. </a:t>
            </a:r>
          </a:p>
          <a:p>
            <a:pPr algn="r" rtl="1"/>
            <a:r>
              <a:rPr lang="he-IL" dirty="0"/>
              <a:t>גם את זה אנו נראה בקוד שלנו.</a:t>
            </a:r>
          </a:p>
        </p:txBody>
      </p:sp>
      <p:sp>
        <p:nvSpPr>
          <p:cNvPr id="4" name="מציין מיקום של מספר שקופית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C3190C6-95DF-4F79-B293-1102A0D93656}" type="slidenum">
              <a:rPr kumimoji="0" lang="he-IL" sz="1200" b="0" i="0" u="none" strike="noStrike" kern="1200" cap="none" spc="0" normalizeH="0" baseline="0" noProof="0" smtClean="0">
                <a:ln>
                  <a:noFill/>
                </a:ln>
                <a:solidFill>
                  <a:prstClr val="black"/>
                </a:solidFill>
                <a:effectLst/>
                <a:uLnTx/>
                <a:uFillTx/>
                <a:latin typeface="Aptos" panose="0211000402020202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18</a:t>
            </a:fld>
            <a:endParaRPr kumimoji="0" lang="he-IL" sz="1200" b="0" i="0" u="none" strike="noStrike" kern="1200" cap="none" spc="0" normalizeH="0" baseline="0" noProof="0">
              <a:ln>
                <a:noFill/>
              </a:ln>
              <a:solidFill>
                <a:prstClr val="black"/>
              </a:solidFill>
              <a:effectLst/>
              <a:uLnTx/>
              <a:uFillTx/>
              <a:latin typeface="Aptos" panose="02110004020202020204"/>
              <a:ea typeface="+mn-ea"/>
              <a:cs typeface="Arial" panose="020B0604020202020204" pitchFamily="34" charset="0"/>
            </a:endParaRPr>
          </a:p>
        </p:txBody>
      </p:sp>
    </p:spTree>
    <p:extLst>
      <p:ext uri="{BB962C8B-B14F-4D97-AF65-F5344CB8AC3E}">
        <p14:creationId xmlns:p14="http://schemas.microsoft.com/office/powerpoint/2010/main" val="8244798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אלגוריתמי קידוד מתבססים על שני עקרונות מנחים.</a:t>
            </a:r>
          </a:p>
          <a:p>
            <a:pPr marL="171450" indent="-171450" algn="r" rtl="1">
              <a:buFont typeface="Arial" panose="020B0604020202020204" pitchFamily="34" charset="0"/>
              <a:buChar char="•"/>
            </a:pPr>
            <a:r>
              <a:rPr lang="en-US" dirty="0"/>
              <a:t>Confusion</a:t>
            </a:r>
          </a:p>
          <a:p>
            <a:pPr marL="171450" indent="-171450" algn="r" rtl="1">
              <a:buFont typeface="Arial" panose="020B0604020202020204" pitchFamily="34" charset="0"/>
              <a:buChar char="•"/>
            </a:pPr>
            <a:r>
              <a:rPr lang="en-US" dirty="0"/>
              <a:t>Diffusion</a:t>
            </a:r>
            <a:endParaRPr lang="he-IL" dirty="0"/>
          </a:p>
          <a:p>
            <a:pPr algn="r" rtl="1"/>
            <a:endParaRPr lang="en-US" dirty="0"/>
          </a:p>
          <a:p>
            <a:pPr marL="171450" indent="-171450" algn="r" rtl="1">
              <a:buFont typeface="Arial" panose="020B0604020202020204" pitchFamily="34" charset="0"/>
              <a:buChar char="•"/>
            </a:pPr>
            <a:r>
              <a:rPr lang="en-US" dirty="0"/>
              <a:t>Confusion</a:t>
            </a:r>
            <a:r>
              <a:rPr lang="he-IL" dirty="0"/>
              <a:t> – בלבול – בעצם מתייחס לחלופה של אות באות. ניתן לראות את זה ב </a:t>
            </a:r>
            <a:r>
              <a:rPr lang="en-US" dirty="0" err="1"/>
              <a:t>sbox</a:t>
            </a:r>
            <a:r>
              <a:rPr lang="he-IL" dirty="0"/>
              <a:t> .</a:t>
            </a:r>
          </a:p>
          <a:p>
            <a:pPr marL="171450" indent="-171450" algn="r" rtl="1">
              <a:buFont typeface="Arial" panose="020B0604020202020204" pitchFamily="34" charset="0"/>
              <a:buChar char="•"/>
            </a:pPr>
            <a:r>
              <a:rPr lang="en-US" dirty="0"/>
              <a:t>Diffusion</a:t>
            </a:r>
            <a:r>
              <a:rPr lang="he-IL" dirty="0"/>
              <a:t> – פיזור – החלפת מקומות של הטקסט במקומות אחרים. ניתן לראות את זה ב </a:t>
            </a:r>
            <a:r>
              <a:rPr lang="en-US" dirty="0"/>
              <a:t>shift Left</a:t>
            </a:r>
            <a:r>
              <a:rPr lang="he-IL" dirty="0"/>
              <a:t> . </a:t>
            </a:r>
          </a:p>
          <a:p>
            <a:pPr marL="171450" indent="-171450" algn="r" rtl="1">
              <a:buFont typeface="Arial" panose="020B0604020202020204" pitchFamily="34" charset="0"/>
              <a:buChar char="•"/>
            </a:pPr>
            <a:endParaRPr lang="he-IL" dirty="0"/>
          </a:p>
          <a:p>
            <a:pPr marL="171450" indent="-171450" algn="r" rtl="1">
              <a:buFont typeface="Arial" panose="020B0604020202020204" pitchFamily="34" charset="0"/>
              <a:buChar char="•"/>
            </a:pPr>
            <a:r>
              <a:rPr lang="he-IL" dirty="0"/>
              <a:t>כמובן שלזה נוסף 32 סבבים כך שכל סבב מוסיף שכבת מורכבות נוספת, שמחזקות את האבטחה הכוללת של האלגוריתם.</a:t>
            </a:r>
          </a:p>
          <a:p>
            <a:pPr marL="171450" indent="-171450" algn="r" rtl="1">
              <a:buFont typeface="Arial" panose="020B0604020202020204" pitchFamily="34" charset="0"/>
              <a:buChar char="•"/>
            </a:pPr>
            <a:r>
              <a:rPr lang="he-IL" dirty="0"/>
              <a:t>ובנוסף אורך המפתח</a:t>
            </a:r>
            <a:r>
              <a:rPr lang="en-US" dirty="0"/>
              <a:t> </a:t>
            </a:r>
            <a:r>
              <a:rPr lang="he-IL" dirty="0"/>
              <a:t>הוא 128 ביט, מה שמספק רמת אבטחה גבוהה כמו שהוכח ב</a:t>
            </a:r>
            <a:r>
              <a:rPr lang="en-US" dirty="0"/>
              <a:t>AES </a:t>
            </a:r>
            <a:r>
              <a:rPr lang="he-IL" dirty="0"/>
              <a:t> . </a:t>
            </a:r>
          </a:p>
          <a:p>
            <a:pPr marL="171450" indent="-171450" algn="r" rtl="1">
              <a:buFont typeface="Arial" panose="020B0604020202020204" pitchFamily="34" charset="0"/>
              <a:buChar char="•"/>
            </a:pPr>
            <a:endParaRPr lang="he-IL" dirty="0"/>
          </a:p>
          <a:p>
            <a:pPr marL="171450" indent="-171450" algn="r" rtl="1">
              <a:buFont typeface="Arial" panose="020B0604020202020204" pitchFamily="34" charset="0"/>
              <a:buChar char="•"/>
            </a:pPr>
            <a:endParaRPr lang="he-IL" dirty="0"/>
          </a:p>
          <a:p>
            <a:endParaRPr lang="he-IL"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C3190C6-95DF-4F79-B293-1102A0D93656}" type="slidenum">
              <a:rPr kumimoji="0" lang="he-IL" sz="1200" b="0" i="0" u="none" strike="noStrike" kern="1200" cap="none" spc="0" normalizeH="0" baseline="0" noProof="0" smtClean="0">
                <a:ln>
                  <a:noFill/>
                </a:ln>
                <a:solidFill>
                  <a:prstClr val="black"/>
                </a:solidFill>
                <a:effectLst/>
                <a:uLnTx/>
                <a:uFillTx/>
                <a:latin typeface="Aptos" panose="0211000402020202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19</a:t>
            </a:fld>
            <a:endParaRPr kumimoji="0" lang="he-IL" sz="1200" b="0" i="0" u="none" strike="noStrike" kern="1200" cap="none" spc="0" normalizeH="0" baseline="0" noProof="0">
              <a:ln>
                <a:noFill/>
              </a:ln>
              <a:solidFill>
                <a:prstClr val="black"/>
              </a:solidFill>
              <a:effectLst/>
              <a:uLnTx/>
              <a:uFillTx/>
              <a:latin typeface="Aptos" panose="02110004020202020204"/>
              <a:ea typeface="+mn-ea"/>
              <a:cs typeface="Arial" panose="020B0604020202020204" pitchFamily="34" charset="0"/>
            </a:endParaRPr>
          </a:p>
        </p:txBody>
      </p:sp>
    </p:spTree>
    <p:extLst>
      <p:ext uri="{BB962C8B-B14F-4D97-AF65-F5344CB8AC3E}">
        <p14:creationId xmlns:p14="http://schemas.microsoft.com/office/powerpoint/2010/main" val="1155439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אז נתחיל </a:t>
            </a:r>
            <a:r>
              <a:rPr lang="he-IL" dirty="0" err="1"/>
              <a:t>מההחלפת</a:t>
            </a:r>
            <a:r>
              <a:rPr lang="he-IL" dirty="0"/>
              <a:t> מפתחות -  </a:t>
            </a:r>
            <a:r>
              <a:rPr lang="en-US" dirty="0"/>
              <a:t>ECDH</a:t>
            </a:r>
            <a:r>
              <a:rPr lang="he-IL" dirty="0"/>
              <a:t>:</a:t>
            </a:r>
          </a:p>
        </p:txBody>
      </p:sp>
      <p:sp>
        <p:nvSpPr>
          <p:cNvPr id="4" name="Slide Number Placeholder 3"/>
          <p:cNvSpPr>
            <a:spLocks noGrp="1"/>
          </p:cNvSpPr>
          <p:nvPr>
            <p:ph type="sldNum" sz="quarter" idx="5"/>
          </p:nvPr>
        </p:nvSpPr>
        <p:spPr/>
        <p:txBody>
          <a:bodyPr/>
          <a:lstStyle/>
          <a:p>
            <a:fld id="{DC3190C6-95DF-4F79-B293-1102A0D93656}" type="slidenum">
              <a:rPr lang="he-IL" smtClean="0"/>
              <a:t>2</a:t>
            </a:fld>
            <a:endParaRPr lang="he-IL"/>
          </a:p>
        </p:txBody>
      </p:sp>
    </p:spTree>
    <p:extLst>
      <p:ext uri="{BB962C8B-B14F-4D97-AF65-F5344CB8AC3E}">
        <p14:creationId xmlns:p14="http://schemas.microsoft.com/office/powerpoint/2010/main" val="37985696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he-IL" dirty="0"/>
              <a:t>עניין אותנו לראות את ההשוואה של הפרמטרים בינו לבין </a:t>
            </a:r>
            <a:r>
              <a:rPr lang="he-IL" dirty="0" err="1"/>
              <a:t>האלגורתמים</a:t>
            </a:r>
            <a:r>
              <a:rPr lang="he-IL" dirty="0"/>
              <a:t> שנלמדו בכיתה,  ה </a:t>
            </a:r>
            <a:r>
              <a:rPr lang="en-US" dirty="0"/>
              <a:t>SM4</a:t>
            </a:r>
            <a:r>
              <a:rPr lang="he-IL" dirty="0"/>
              <a:t> הינו אלגוריתם שדומה בחלקו ל </a:t>
            </a:r>
            <a:r>
              <a:rPr lang="en-US" dirty="0"/>
              <a:t>AES</a:t>
            </a:r>
            <a:r>
              <a:rPr lang="he-IL" dirty="0"/>
              <a:t> ובחלקו ל </a:t>
            </a:r>
            <a:r>
              <a:rPr lang="en-US" dirty="0"/>
              <a:t>DES</a:t>
            </a:r>
            <a:r>
              <a:rPr lang="he-IL" dirty="0"/>
              <a:t> . </a:t>
            </a:r>
          </a:p>
          <a:p>
            <a:pPr marL="171450" indent="-171450" algn="r" rtl="1">
              <a:buFont typeface="Arial" panose="020B0604020202020204" pitchFamily="34" charset="0"/>
              <a:buChar char="•"/>
            </a:pPr>
            <a:r>
              <a:rPr lang="he-IL" dirty="0"/>
              <a:t>הוא דומה ל </a:t>
            </a:r>
            <a:r>
              <a:rPr lang="en-US" dirty="0"/>
              <a:t>DES</a:t>
            </a:r>
            <a:r>
              <a:rPr lang="he-IL" dirty="0"/>
              <a:t> בכך שמשתמש ברשת </a:t>
            </a:r>
            <a:r>
              <a:rPr lang="he-IL" dirty="0" err="1"/>
              <a:t>פיסטל</a:t>
            </a:r>
            <a:r>
              <a:rPr lang="he-IL" dirty="0"/>
              <a:t>, אבל בניגוד אליו – שאנו יודעים כי </a:t>
            </a:r>
            <a:r>
              <a:rPr lang="en-US" dirty="0"/>
              <a:t>DES</a:t>
            </a:r>
            <a:r>
              <a:rPr lang="he-IL" dirty="0"/>
              <a:t> לא מאובטח ואחד הסיבות המרכזיות זהו אורך מפתח קצר - , הוא בעל אורך מפתח 128 ביט ממש כמו אחת הגרסאות של </a:t>
            </a:r>
            <a:r>
              <a:rPr lang="en-US" dirty="0"/>
              <a:t>AES</a:t>
            </a:r>
            <a:r>
              <a:rPr lang="he-IL" dirty="0"/>
              <a:t> . </a:t>
            </a:r>
          </a:p>
          <a:p>
            <a:pPr marL="171450" indent="-171450" algn="r" rtl="1">
              <a:buFont typeface="Arial" panose="020B0604020202020204" pitchFamily="34" charset="0"/>
              <a:buChar char="•"/>
            </a:pPr>
            <a:r>
              <a:rPr lang="he-IL" dirty="0"/>
              <a:t>בנוסף לזה, גם הוא כמו </a:t>
            </a:r>
            <a:r>
              <a:rPr lang="en-US" dirty="0"/>
              <a:t>AES</a:t>
            </a:r>
            <a:r>
              <a:rPr lang="he-IL" dirty="0"/>
              <a:t> יודע לקודד בלוקים באורך 128 ביט. </a:t>
            </a:r>
          </a:p>
          <a:p>
            <a:pPr algn="r" rtl="1"/>
            <a:endParaRPr lang="he-IL"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C3190C6-95DF-4F79-B293-1102A0D93656}" type="slidenum">
              <a:rPr kumimoji="0" lang="he-IL" sz="1200" b="0" i="0" u="none" strike="noStrike" kern="1200" cap="none" spc="0" normalizeH="0" baseline="0" noProof="0" smtClean="0">
                <a:ln>
                  <a:noFill/>
                </a:ln>
                <a:solidFill>
                  <a:prstClr val="black"/>
                </a:solidFill>
                <a:effectLst/>
                <a:uLnTx/>
                <a:uFillTx/>
                <a:latin typeface="Aptos" panose="0211000402020202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20</a:t>
            </a:fld>
            <a:endParaRPr kumimoji="0" lang="he-IL" sz="1200" b="0" i="0" u="none" strike="noStrike" kern="1200" cap="none" spc="0" normalizeH="0" baseline="0" noProof="0">
              <a:ln>
                <a:noFill/>
              </a:ln>
              <a:solidFill>
                <a:prstClr val="black"/>
              </a:solidFill>
              <a:effectLst/>
              <a:uLnTx/>
              <a:uFillTx/>
              <a:latin typeface="Aptos" panose="02110004020202020204"/>
              <a:ea typeface="+mn-ea"/>
              <a:cs typeface="Arial" panose="020B0604020202020204" pitchFamily="34" charset="0"/>
            </a:endParaRPr>
          </a:p>
        </p:txBody>
      </p:sp>
    </p:spTree>
    <p:extLst>
      <p:ext uri="{BB962C8B-B14F-4D97-AF65-F5344CB8AC3E}">
        <p14:creationId xmlns:p14="http://schemas.microsoft.com/office/powerpoint/2010/main" val="19365375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עכשיו, אחרי שסקרנו את אלגוריתם ההצפנה </a:t>
            </a:r>
            <a:r>
              <a:rPr lang="en-US" dirty="0"/>
              <a:t>SM4, </a:t>
            </a:r>
            <a:r>
              <a:rPr lang="he-IL" dirty="0"/>
              <a:t> נעבור לדבר על </a:t>
            </a:r>
            <a:r>
              <a:rPr lang="en-US" dirty="0"/>
              <a:t> </a:t>
            </a:r>
            <a:r>
              <a:rPr lang="en-US" dirty="0" err="1"/>
              <a:t>Schnorr</a:t>
            </a:r>
            <a:r>
              <a:rPr lang="en-US" dirty="0"/>
              <a:t> Signature</a:t>
            </a:r>
            <a:r>
              <a:rPr lang="he-IL" dirty="0"/>
              <a:t>.</a:t>
            </a:r>
          </a:p>
          <a:p>
            <a:pPr marL="171450" indent="-171450" algn="r" rtl="1">
              <a:buFont typeface="Arial" panose="020B0604020202020204" pitchFamily="34" charset="0"/>
              <a:buChar char="•"/>
            </a:pPr>
            <a:r>
              <a:rPr lang="he-IL" dirty="0"/>
              <a:t>למרות שאלגוריתם </a:t>
            </a:r>
            <a:r>
              <a:rPr lang="en-US" dirty="0"/>
              <a:t>SM4 </a:t>
            </a:r>
            <a:r>
              <a:rPr lang="he-IL" dirty="0"/>
              <a:t> מציע רמת אבטחה גבוהה, הוא עלול להיות פגיע להתקפות </a:t>
            </a:r>
            <a:r>
              <a:rPr lang="en-US" dirty="0"/>
              <a:t>man In the middle</a:t>
            </a:r>
            <a:r>
              <a:rPr lang="he-IL" dirty="0"/>
              <a:t> , שבהן תוקף יכול להאזין או לשנות את התקשורת.</a:t>
            </a:r>
          </a:p>
          <a:p>
            <a:pPr marL="171450" indent="-171450" algn="r" rtl="1">
              <a:buFont typeface="Arial" panose="020B0604020202020204" pitchFamily="34" charset="0"/>
              <a:buChar char="•"/>
            </a:pPr>
            <a:r>
              <a:rPr lang="he-IL" dirty="0"/>
              <a:t>כדי להתמודד עם אתגר זה ולהגביר את רמת האבטחה, אנו משתמשים בחתימה דיגיטלית.</a:t>
            </a:r>
            <a:br>
              <a:rPr lang="en-US" dirty="0"/>
            </a:br>
            <a:r>
              <a:rPr lang="he-IL" dirty="0"/>
              <a:t>יובל עכשיו יציג לכם איך </a:t>
            </a:r>
            <a:r>
              <a:rPr lang="en-US" dirty="0" err="1"/>
              <a:t>Schnorr</a:t>
            </a:r>
            <a:r>
              <a:rPr lang="en-US" dirty="0"/>
              <a:t> Signature</a:t>
            </a:r>
            <a:r>
              <a:rPr lang="he-IL" dirty="0"/>
              <a:t> פועלת ואיך היא יכולה למנוע </a:t>
            </a:r>
            <a:r>
              <a:rPr lang="en-US" dirty="0"/>
              <a:t>man in the middle</a:t>
            </a:r>
            <a:r>
              <a:rPr lang="he-IL" dirty="0"/>
              <a:t> .</a:t>
            </a:r>
          </a:p>
        </p:txBody>
      </p:sp>
      <p:sp>
        <p:nvSpPr>
          <p:cNvPr id="4" name="מציין מיקום של מספר שקופית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C3190C6-95DF-4F79-B293-1102A0D93656}" type="slidenum">
              <a:rPr kumimoji="0" lang="he-IL" sz="1200" b="0" i="0" u="none" strike="noStrike" kern="1200" cap="none" spc="0" normalizeH="0" baseline="0" noProof="0" smtClean="0">
                <a:ln>
                  <a:noFill/>
                </a:ln>
                <a:solidFill>
                  <a:prstClr val="black"/>
                </a:solidFill>
                <a:effectLst/>
                <a:uLnTx/>
                <a:uFillTx/>
                <a:latin typeface="Aptos" panose="0211000402020202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he-IL" sz="1200" b="0" i="0" u="none" strike="noStrike" kern="1200" cap="none" spc="0" normalizeH="0" baseline="0" noProof="0">
              <a:ln>
                <a:noFill/>
              </a:ln>
              <a:solidFill>
                <a:prstClr val="black"/>
              </a:solidFill>
              <a:effectLst/>
              <a:uLnTx/>
              <a:uFillTx/>
              <a:latin typeface="Aptos" panose="02110004020202020204"/>
              <a:ea typeface="+mn-ea"/>
              <a:cs typeface="Arial" panose="020B0604020202020204" pitchFamily="34" charset="0"/>
            </a:endParaRPr>
          </a:p>
        </p:txBody>
      </p:sp>
    </p:spTree>
    <p:extLst>
      <p:ext uri="{BB962C8B-B14F-4D97-AF65-F5344CB8AC3E}">
        <p14:creationId xmlns:p14="http://schemas.microsoft.com/office/powerpoint/2010/main" val="923958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אז החתימה הדיגיטלית שלנו היא </a:t>
            </a:r>
            <a:r>
              <a:rPr lang="en-US" dirty="0"/>
              <a:t>Schnorr Signature</a:t>
            </a:r>
            <a:r>
              <a:rPr lang="he-IL" dirty="0"/>
              <a:t>.</a:t>
            </a:r>
          </a:p>
        </p:txBody>
      </p:sp>
      <p:sp>
        <p:nvSpPr>
          <p:cNvPr id="4" name="Slide Number Placeholder 3"/>
          <p:cNvSpPr>
            <a:spLocks noGrp="1"/>
          </p:cNvSpPr>
          <p:nvPr>
            <p:ph type="sldNum" sz="quarter" idx="5"/>
          </p:nvPr>
        </p:nvSpPr>
        <p:spPr/>
        <p:txBody>
          <a:bodyPr/>
          <a:lstStyle/>
          <a:p>
            <a:fld id="{DC3190C6-95DF-4F79-B293-1102A0D93656}" type="slidenum">
              <a:rPr lang="he-IL" smtClean="0"/>
              <a:t>22</a:t>
            </a:fld>
            <a:endParaRPr lang="he-IL"/>
          </a:p>
        </p:txBody>
      </p:sp>
    </p:spTree>
    <p:extLst>
      <p:ext uri="{BB962C8B-B14F-4D97-AF65-F5344CB8AC3E}">
        <p14:creationId xmlns:p14="http://schemas.microsoft.com/office/powerpoint/2010/main" val="16054230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חתימות דיגיטליות חשובות באבטחת מידע:</a:t>
            </a:r>
          </a:p>
          <a:p>
            <a:pPr algn="r" rtl="1"/>
            <a:endParaRPr lang="he-IL" dirty="0"/>
          </a:p>
          <a:p>
            <a:pPr algn="r" rtl="1"/>
            <a:r>
              <a:rPr lang="he-IL" dirty="0"/>
              <a:t>- הן מסייעות לנו לאמת את זהות השולח.</a:t>
            </a:r>
          </a:p>
          <a:p>
            <a:pPr algn="r" rtl="1"/>
            <a:r>
              <a:rPr lang="he-IL" dirty="0"/>
              <a:t>- לוודא את שלמות ההודעה (שלא שינו לנו אותה בדרך).</a:t>
            </a:r>
          </a:p>
          <a:p>
            <a:pPr algn="r" rtl="1"/>
            <a:r>
              <a:rPr lang="he-IL" dirty="0"/>
              <a:t>- למנוע התקפות איש בבדרך.</a:t>
            </a:r>
          </a:p>
          <a:p>
            <a:pPr algn="r" rtl="1"/>
            <a:r>
              <a:rPr lang="he-IL" dirty="0"/>
              <a:t>- להימנע מצב שבו השולח יכול להתנער משליחת ההודעה.</a:t>
            </a:r>
          </a:p>
        </p:txBody>
      </p:sp>
      <p:sp>
        <p:nvSpPr>
          <p:cNvPr id="4" name="Slide Number Placeholder 3"/>
          <p:cNvSpPr>
            <a:spLocks noGrp="1"/>
          </p:cNvSpPr>
          <p:nvPr>
            <p:ph type="sldNum" sz="quarter" idx="5"/>
          </p:nvPr>
        </p:nvSpPr>
        <p:spPr/>
        <p:txBody>
          <a:bodyPr/>
          <a:lstStyle/>
          <a:p>
            <a:fld id="{DC3190C6-95DF-4F79-B293-1102A0D93656}" type="slidenum">
              <a:rPr lang="he-IL" smtClean="0"/>
              <a:t>23</a:t>
            </a:fld>
            <a:endParaRPr lang="he-IL"/>
          </a:p>
        </p:txBody>
      </p:sp>
    </p:spTree>
    <p:extLst>
      <p:ext uri="{BB962C8B-B14F-4D97-AF65-F5344CB8AC3E}">
        <p14:creationId xmlns:p14="http://schemas.microsoft.com/office/powerpoint/2010/main" val="33933770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הומצא על ידי קלאוס פטר </a:t>
            </a:r>
            <a:r>
              <a:rPr lang="he-IL" dirty="0" err="1"/>
              <a:t>סנור</a:t>
            </a:r>
            <a:r>
              <a:rPr lang="he-IL" dirty="0"/>
              <a:t>.</a:t>
            </a:r>
          </a:p>
          <a:p>
            <a:pPr algn="r" rtl="1"/>
            <a:r>
              <a:rPr lang="he-IL" dirty="0"/>
              <a:t>יעיל יותר מרוב החתימות הדיגיטליות שקיימות היום.</a:t>
            </a:r>
            <a:br>
              <a:rPr lang="en-US" dirty="0"/>
            </a:br>
            <a:r>
              <a:rPr lang="he-IL" dirty="0" err="1"/>
              <a:t>ומשושמש</a:t>
            </a:r>
            <a:r>
              <a:rPr lang="he-IL" dirty="0"/>
              <a:t> הרבה בטכנולוגיות תקשורת כמו מיילים </a:t>
            </a:r>
            <a:r>
              <a:rPr lang="he-IL" dirty="0" err="1"/>
              <a:t>ובלוקצ'יין</a:t>
            </a:r>
            <a:r>
              <a:rPr lang="he-IL" dirty="0"/>
              <a:t>.</a:t>
            </a:r>
          </a:p>
          <a:p>
            <a:pPr algn="r" rtl="1"/>
            <a:endParaRPr lang="he-IL" dirty="0"/>
          </a:p>
        </p:txBody>
      </p:sp>
      <p:sp>
        <p:nvSpPr>
          <p:cNvPr id="4" name="Slide Number Placeholder 3"/>
          <p:cNvSpPr>
            <a:spLocks noGrp="1"/>
          </p:cNvSpPr>
          <p:nvPr>
            <p:ph type="sldNum" sz="quarter" idx="5"/>
          </p:nvPr>
        </p:nvSpPr>
        <p:spPr/>
        <p:txBody>
          <a:bodyPr/>
          <a:lstStyle/>
          <a:p>
            <a:fld id="{DC3190C6-95DF-4F79-B293-1102A0D93656}" type="slidenum">
              <a:rPr lang="he-IL" smtClean="0"/>
              <a:t>24</a:t>
            </a:fld>
            <a:endParaRPr lang="he-IL"/>
          </a:p>
        </p:txBody>
      </p:sp>
    </p:spTree>
    <p:extLst>
      <p:ext uri="{BB962C8B-B14F-4D97-AF65-F5344CB8AC3E}">
        <p14:creationId xmlns:p14="http://schemas.microsoft.com/office/powerpoint/2010/main" val="40388002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הרעיון ב </a:t>
            </a:r>
            <a:r>
              <a:rPr lang="en-US" dirty="0"/>
              <a:t>y</a:t>
            </a:r>
            <a:r>
              <a:rPr lang="he-IL" dirty="0"/>
              <a:t> הוא שאליס לא מעוניינת לשלוח ברשת את החתימה שלה כי אז אחרים יוכלו לחתום בשמה ולכן היא תעביר את הערך </a:t>
            </a:r>
            <a:r>
              <a:rPr lang="en-US" dirty="0"/>
              <a:t>y</a:t>
            </a:r>
            <a:r>
              <a:rPr lang="he-IL" dirty="0"/>
              <a:t> שמכיל בתוכו את הערכים הפרטיים כאשר הם קשים לפיצוח.</a:t>
            </a:r>
            <a:br>
              <a:rPr lang="en-US" dirty="0"/>
            </a:br>
            <a:r>
              <a:rPr lang="he-IL" dirty="0"/>
              <a:t>הערך </a:t>
            </a:r>
            <a:r>
              <a:rPr lang="en-US" dirty="0"/>
              <a:t>e</a:t>
            </a:r>
            <a:r>
              <a:rPr lang="he-IL" dirty="0"/>
              <a:t> אחראי בין היתר על שלמות ההודעה שכן הוא נוצר משימוש בפונקציית ההאש עבור השרשור של החתימה להודעה הנשלחת.</a:t>
            </a:r>
          </a:p>
        </p:txBody>
      </p:sp>
      <p:sp>
        <p:nvSpPr>
          <p:cNvPr id="4" name="Slide Number Placeholder 3"/>
          <p:cNvSpPr>
            <a:spLocks noGrp="1"/>
          </p:cNvSpPr>
          <p:nvPr>
            <p:ph type="sldNum" sz="quarter" idx="5"/>
          </p:nvPr>
        </p:nvSpPr>
        <p:spPr/>
        <p:txBody>
          <a:bodyPr/>
          <a:lstStyle/>
          <a:p>
            <a:fld id="{DC3190C6-95DF-4F79-B293-1102A0D93656}" type="slidenum">
              <a:rPr lang="he-IL" smtClean="0"/>
              <a:t>25</a:t>
            </a:fld>
            <a:endParaRPr lang="he-IL"/>
          </a:p>
        </p:txBody>
      </p:sp>
    </p:spTree>
    <p:extLst>
      <p:ext uri="{BB962C8B-B14F-4D97-AF65-F5344CB8AC3E}">
        <p14:creationId xmlns:p14="http://schemas.microsoft.com/office/powerpoint/2010/main" val="37074845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סיכום:</a:t>
            </a:r>
            <a:br>
              <a:rPr lang="en-US" dirty="0"/>
            </a:br>
            <a:br>
              <a:rPr lang="en-US" dirty="0"/>
            </a:br>
            <a:r>
              <a:rPr lang="he-IL" dirty="0"/>
              <a:t>אליס מייצרת לעצמה חתימה קבועה</a:t>
            </a:r>
            <a:br>
              <a:rPr lang="en-US" dirty="0"/>
            </a:br>
            <a:r>
              <a:rPr lang="he-IL" dirty="0"/>
              <a:t>היא חותמת על ההודעה הספציפית </a:t>
            </a:r>
            <a:r>
              <a:rPr lang="en-US" dirty="0"/>
              <a:t>M</a:t>
            </a:r>
            <a:r>
              <a:rPr lang="he-IL" dirty="0"/>
              <a:t> הזו.</a:t>
            </a:r>
          </a:p>
          <a:p>
            <a:pPr algn="r" rtl="1"/>
            <a:r>
              <a:rPr lang="he-IL" dirty="0"/>
              <a:t>שולחת לבוב את ההודעה ואת הערכים של החתימה שהם </a:t>
            </a:r>
            <a:r>
              <a:rPr lang="en-US" dirty="0"/>
              <a:t>e, y</a:t>
            </a:r>
            <a:r>
              <a:rPr lang="he-IL" dirty="0"/>
              <a:t>.</a:t>
            </a:r>
          </a:p>
          <a:p>
            <a:pPr algn="r" rtl="1"/>
            <a:r>
              <a:rPr lang="he-IL" dirty="0"/>
              <a:t>בוב מחשב את </a:t>
            </a:r>
            <a:r>
              <a:rPr lang="en-US" dirty="0"/>
              <a:t>x’</a:t>
            </a:r>
            <a:r>
              <a:rPr lang="he-IL" dirty="0"/>
              <a:t>.</a:t>
            </a:r>
            <a:br>
              <a:rPr lang="en-US" dirty="0"/>
            </a:br>
            <a:r>
              <a:rPr lang="he-IL" dirty="0"/>
              <a:t>מחשב את </a:t>
            </a:r>
            <a:r>
              <a:rPr lang="en-US" dirty="0"/>
              <a:t>e’</a:t>
            </a:r>
            <a:r>
              <a:rPr lang="he-IL" dirty="0"/>
              <a:t> ומאמת את זהותה של אליס.</a:t>
            </a:r>
          </a:p>
        </p:txBody>
      </p:sp>
      <p:sp>
        <p:nvSpPr>
          <p:cNvPr id="4" name="Slide Number Placeholder 3"/>
          <p:cNvSpPr>
            <a:spLocks noGrp="1"/>
          </p:cNvSpPr>
          <p:nvPr>
            <p:ph type="sldNum" sz="quarter" idx="5"/>
          </p:nvPr>
        </p:nvSpPr>
        <p:spPr/>
        <p:txBody>
          <a:bodyPr/>
          <a:lstStyle/>
          <a:p>
            <a:fld id="{DC3190C6-95DF-4F79-B293-1102A0D93656}" type="slidenum">
              <a:rPr lang="he-IL" smtClean="0"/>
              <a:t>26</a:t>
            </a:fld>
            <a:endParaRPr lang="he-IL"/>
          </a:p>
        </p:txBody>
      </p:sp>
    </p:spTree>
    <p:extLst>
      <p:ext uri="{BB962C8B-B14F-4D97-AF65-F5344CB8AC3E}">
        <p14:creationId xmlns:p14="http://schemas.microsoft.com/office/powerpoint/2010/main" val="2391242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העקרונות המתמטיים בחתימה הזו הם :</a:t>
            </a:r>
            <a:r>
              <a:rPr lang="en-US" dirty="0"/>
              <a:t> </a:t>
            </a:r>
            <a:br>
              <a:rPr lang="en-US" dirty="0"/>
            </a:br>
            <a:br>
              <a:rPr lang="en-US" dirty="0"/>
            </a:br>
            <a:r>
              <a:rPr lang="he-IL" dirty="0"/>
              <a:t>הקושי בפתרון המשוואה הלוגריתמית. ועליה בעצם מבוססת כל האבטחה.</a:t>
            </a:r>
          </a:p>
        </p:txBody>
      </p:sp>
      <p:sp>
        <p:nvSpPr>
          <p:cNvPr id="4" name="Slide Number Placeholder 3"/>
          <p:cNvSpPr>
            <a:spLocks noGrp="1"/>
          </p:cNvSpPr>
          <p:nvPr>
            <p:ph type="sldNum" sz="quarter" idx="5"/>
          </p:nvPr>
        </p:nvSpPr>
        <p:spPr/>
        <p:txBody>
          <a:bodyPr/>
          <a:lstStyle/>
          <a:p>
            <a:fld id="{DC3190C6-95DF-4F79-B293-1102A0D93656}" type="slidenum">
              <a:rPr lang="he-IL" smtClean="0"/>
              <a:t>27</a:t>
            </a:fld>
            <a:endParaRPr lang="he-IL"/>
          </a:p>
        </p:txBody>
      </p:sp>
    </p:spTree>
    <p:extLst>
      <p:ext uri="{BB962C8B-B14F-4D97-AF65-F5344CB8AC3E}">
        <p14:creationId xmlns:p14="http://schemas.microsoft.com/office/powerpoint/2010/main" val="17337441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C3190C6-95DF-4F79-B293-1102A0D93656}" type="slidenum">
              <a:rPr kumimoji="0" lang="he-IL" sz="1200" b="0" i="0" u="none" strike="noStrike" kern="1200" cap="none" spc="0" normalizeH="0" baseline="0" noProof="0" smtClean="0">
                <a:ln>
                  <a:noFill/>
                </a:ln>
                <a:solidFill>
                  <a:prstClr val="black"/>
                </a:solidFill>
                <a:effectLst/>
                <a:uLnTx/>
                <a:uFillTx/>
                <a:latin typeface="Aptos" panose="0211000402020202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28</a:t>
            </a:fld>
            <a:endParaRPr kumimoji="0" lang="he-IL" sz="1200" b="0" i="0" u="none" strike="noStrike" kern="1200" cap="none" spc="0" normalizeH="0" baseline="0" noProof="0">
              <a:ln>
                <a:noFill/>
              </a:ln>
              <a:solidFill>
                <a:prstClr val="black"/>
              </a:solidFill>
              <a:effectLst/>
              <a:uLnTx/>
              <a:uFillTx/>
              <a:latin typeface="Aptos" panose="02110004020202020204"/>
              <a:ea typeface="+mn-ea"/>
              <a:cs typeface="Arial" panose="020B0604020202020204" pitchFamily="34" charset="0"/>
            </a:endParaRPr>
          </a:p>
        </p:txBody>
      </p:sp>
    </p:spTree>
    <p:extLst>
      <p:ext uri="{BB962C8B-B14F-4D97-AF65-F5344CB8AC3E}">
        <p14:creationId xmlns:p14="http://schemas.microsoft.com/office/powerpoint/2010/main" val="1456373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בקריפטולוגיה כפי שלמדנו, החלפת מפתחות היא חשובה כדי להגן על ערוץ התקשורת. </a:t>
            </a:r>
            <a:br>
              <a:rPr lang="en-US" dirty="0"/>
            </a:br>
            <a:r>
              <a:rPr lang="he-IL" dirty="0"/>
              <a:t>אנחנו בעצם רוצים שיהיה לנו מפתח מסוכם בין הצדדים כדי שיוכלו להשתמש באלגוריתם סימטרי כדי להצפין ולפענח הודעות זה מזה.</a:t>
            </a:r>
            <a:br>
              <a:rPr lang="en-US" dirty="0"/>
            </a:br>
            <a:br>
              <a:rPr lang="en-US" dirty="0"/>
            </a:br>
            <a:r>
              <a:rPr lang="he-IL" dirty="0"/>
              <a:t>אז אלגוריתם </a:t>
            </a:r>
            <a:r>
              <a:rPr lang="en-US" dirty="0"/>
              <a:t>DH</a:t>
            </a:r>
            <a:r>
              <a:rPr lang="he-IL" dirty="0"/>
              <a:t> הוצג בשנת 1976 והאלגוריתם שלנו </a:t>
            </a:r>
            <a:r>
              <a:rPr lang="en-US" dirty="0"/>
              <a:t>ECDH</a:t>
            </a:r>
            <a:r>
              <a:rPr lang="he-IL" dirty="0"/>
              <a:t> זו </a:t>
            </a:r>
            <a:r>
              <a:rPr lang="he-IL" dirty="0" err="1"/>
              <a:t>גירסא</a:t>
            </a:r>
            <a:r>
              <a:rPr lang="he-IL" dirty="0"/>
              <a:t> משופרת שלו שמבוססת על העקומה </a:t>
            </a:r>
            <a:r>
              <a:rPr lang="en-US" dirty="0"/>
              <a:t>elliptic curve</a:t>
            </a:r>
            <a:r>
              <a:rPr lang="he-IL" dirty="0"/>
              <a:t> כדי לחזק את האבטחה והיעילות.</a:t>
            </a:r>
          </a:p>
        </p:txBody>
      </p:sp>
      <p:sp>
        <p:nvSpPr>
          <p:cNvPr id="4" name="Slide Number Placeholder 3"/>
          <p:cNvSpPr>
            <a:spLocks noGrp="1"/>
          </p:cNvSpPr>
          <p:nvPr>
            <p:ph type="sldNum" sz="quarter" idx="5"/>
          </p:nvPr>
        </p:nvSpPr>
        <p:spPr/>
        <p:txBody>
          <a:bodyPr/>
          <a:lstStyle/>
          <a:p>
            <a:fld id="{DC3190C6-95DF-4F79-B293-1102A0D93656}" type="slidenum">
              <a:rPr lang="he-IL" smtClean="0"/>
              <a:t>3</a:t>
            </a:fld>
            <a:endParaRPr lang="he-IL"/>
          </a:p>
        </p:txBody>
      </p:sp>
    </p:spTree>
    <p:extLst>
      <p:ext uri="{BB962C8B-B14F-4D97-AF65-F5344CB8AC3E}">
        <p14:creationId xmlns:p14="http://schemas.microsoft.com/office/powerpoint/2010/main" val="3244249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כפי שלמדנו בכיתה </a:t>
            </a:r>
            <a:r>
              <a:rPr lang="he-IL" dirty="0" err="1"/>
              <a:t>המשוואת</a:t>
            </a:r>
            <a:r>
              <a:rPr lang="he-IL" dirty="0"/>
              <a:t> עקומה של </a:t>
            </a:r>
            <a:r>
              <a:rPr lang="en-US" dirty="0" err="1"/>
              <a:t>elliptive</a:t>
            </a:r>
            <a:r>
              <a:rPr lang="en-US" dirty="0"/>
              <a:t> curve</a:t>
            </a:r>
            <a:r>
              <a:rPr lang="he-IL" dirty="0"/>
              <a:t> היא כך ויש לה אריתמטיקה ייחודית של חיבור נקודות שמוגדרת עבורה.</a:t>
            </a:r>
            <a:br>
              <a:rPr lang="en-US" dirty="0"/>
            </a:br>
            <a:br>
              <a:rPr lang="en-US" dirty="0"/>
            </a:br>
            <a:r>
              <a:rPr lang="he-IL" dirty="0"/>
              <a:t>כל הרעיון של </a:t>
            </a:r>
            <a:r>
              <a:rPr lang="en-US" dirty="0"/>
              <a:t>ECDH</a:t>
            </a:r>
            <a:r>
              <a:rPr lang="he-IL" dirty="0"/>
              <a:t> מבוסס על הקושי לפתור את בעיית </a:t>
            </a:r>
            <a:r>
              <a:rPr lang="en-US" dirty="0"/>
              <a:t>elliptic curve discrete logarithm problem/</a:t>
            </a:r>
            <a:r>
              <a:rPr lang="he-IL" dirty="0"/>
              <a:t>.</a:t>
            </a:r>
          </a:p>
          <a:p>
            <a:pPr algn="r" rtl="1"/>
            <a:endParaRPr lang="he-IL" dirty="0"/>
          </a:p>
          <a:p>
            <a:pPr algn="r" rtl="1"/>
            <a:r>
              <a:rPr lang="he-IL" dirty="0"/>
              <a:t>ובעצם השימוש בעקומה מעניק לנו את אותה רמת אבטחה של </a:t>
            </a:r>
            <a:r>
              <a:rPr lang="en-US" dirty="0"/>
              <a:t>DH</a:t>
            </a:r>
            <a:r>
              <a:rPr lang="he-IL" dirty="0"/>
              <a:t> עם מפחות קטנים בהרבה.</a:t>
            </a:r>
          </a:p>
        </p:txBody>
      </p:sp>
      <p:sp>
        <p:nvSpPr>
          <p:cNvPr id="4" name="Slide Number Placeholder 3"/>
          <p:cNvSpPr>
            <a:spLocks noGrp="1"/>
          </p:cNvSpPr>
          <p:nvPr>
            <p:ph type="sldNum" sz="quarter" idx="5"/>
          </p:nvPr>
        </p:nvSpPr>
        <p:spPr/>
        <p:txBody>
          <a:bodyPr/>
          <a:lstStyle/>
          <a:p>
            <a:fld id="{DC3190C6-95DF-4F79-B293-1102A0D93656}" type="slidenum">
              <a:rPr lang="he-IL" smtClean="0"/>
              <a:t>4</a:t>
            </a:fld>
            <a:endParaRPr lang="he-IL"/>
          </a:p>
        </p:txBody>
      </p:sp>
    </p:spTree>
    <p:extLst>
      <p:ext uri="{BB962C8B-B14F-4D97-AF65-F5344CB8AC3E}">
        <p14:creationId xmlns:p14="http://schemas.microsoft.com/office/powerpoint/2010/main" val="866745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אז מבחינת מתמטית זו משוות העקומה כפי שגם למדנו אותה בכיתה, המקדמים </a:t>
            </a:r>
            <a:r>
              <a:rPr lang="en-US" dirty="0"/>
              <a:t>a, b</a:t>
            </a:r>
            <a:r>
              <a:rPr lang="he-IL" dirty="0"/>
              <a:t> צריכים לעמוד בדרישה הזו, ויש לנו נקודה </a:t>
            </a:r>
            <a:r>
              <a:rPr lang="en-US" dirty="0"/>
              <a:t>G</a:t>
            </a:r>
            <a:r>
              <a:rPr lang="he-IL" dirty="0"/>
              <a:t> שהיא גם נקראת </a:t>
            </a:r>
            <a:r>
              <a:rPr lang="en-US" dirty="0"/>
              <a:t>base point</a:t>
            </a:r>
            <a:r>
              <a:rPr lang="he-IL" dirty="0"/>
              <a:t>.</a:t>
            </a:r>
            <a:br>
              <a:rPr lang="en-US" dirty="0"/>
            </a:br>
            <a:br>
              <a:rPr lang="en-US" dirty="0"/>
            </a:br>
            <a:r>
              <a:rPr lang="en-US" dirty="0"/>
              <a:t>P</a:t>
            </a:r>
            <a:r>
              <a:rPr lang="he-IL" dirty="0"/>
              <a:t> הוא מספר ראשוני גדול מאוד. </a:t>
            </a:r>
            <a:br>
              <a:rPr lang="en-US" dirty="0"/>
            </a:br>
            <a:r>
              <a:rPr lang="he-IL" dirty="0"/>
              <a:t>אנחנו מגדירים את קבוצה </a:t>
            </a:r>
            <a:r>
              <a:rPr lang="he-IL" dirty="0" err="1"/>
              <a:t>ציקלית</a:t>
            </a:r>
            <a:r>
              <a:rPr lang="he-IL" dirty="0"/>
              <a:t> </a:t>
            </a:r>
            <a:r>
              <a:rPr lang="en-US" dirty="0" err="1"/>
              <a:t>Zp</a:t>
            </a:r>
            <a:r>
              <a:rPr lang="he-IL" dirty="0"/>
              <a:t> כקבוצת כל הנקודות </a:t>
            </a:r>
            <a:r>
              <a:rPr lang="en-US" dirty="0" err="1"/>
              <a:t>x,y</a:t>
            </a:r>
            <a:r>
              <a:rPr lang="he-IL" dirty="0"/>
              <a:t> שעל העקומה.</a:t>
            </a:r>
          </a:p>
          <a:p>
            <a:pPr algn="r" rtl="1"/>
            <a:r>
              <a:rPr lang="he-IL" dirty="0"/>
              <a:t>יוצר </a:t>
            </a:r>
            <a:r>
              <a:rPr lang="en-US" dirty="0"/>
              <a:t>G</a:t>
            </a:r>
            <a:r>
              <a:rPr lang="he-IL" dirty="0"/>
              <a:t> של העקומה הוא נקודה כך שממנו ניתן ליצור את כל קבוצת הנקודות באמצעות חיבור שלו עם עצמו מספר פעמים.</a:t>
            </a:r>
          </a:p>
        </p:txBody>
      </p:sp>
      <p:sp>
        <p:nvSpPr>
          <p:cNvPr id="4" name="Slide Number Placeholder 3"/>
          <p:cNvSpPr>
            <a:spLocks noGrp="1"/>
          </p:cNvSpPr>
          <p:nvPr>
            <p:ph type="sldNum" sz="quarter" idx="5"/>
          </p:nvPr>
        </p:nvSpPr>
        <p:spPr/>
        <p:txBody>
          <a:bodyPr/>
          <a:lstStyle/>
          <a:p>
            <a:fld id="{DC3190C6-95DF-4F79-B293-1102A0D93656}" type="slidenum">
              <a:rPr lang="he-IL" smtClean="0"/>
              <a:t>5</a:t>
            </a:fld>
            <a:endParaRPr lang="he-IL"/>
          </a:p>
        </p:txBody>
      </p:sp>
    </p:spTree>
    <p:extLst>
      <p:ext uri="{BB962C8B-B14F-4D97-AF65-F5344CB8AC3E}">
        <p14:creationId xmlns:p14="http://schemas.microsoft.com/office/powerpoint/2010/main" val="3811993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האריתמטיקה של חיבור נקודות על העקומה מוגדרת כך על פי מצבים.</a:t>
            </a:r>
            <a:br>
              <a:rPr lang="en-US" dirty="0"/>
            </a:br>
            <a:r>
              <a:rPr lang="he-IL" dirty="0"/>
              <a:t>המצב המוכר </a:t>
            </a:r>
            <a:r>
              <a:rPr lang="he-IL" dirty="0" err="1"/>
              <a:t>בינהם</a:t>
            </a:r>
            <a:r>
              <a:rPr lang="he-IL" dirty="0"/>
              <a:t> הוא </a:t>
            </a:r>
            <a:r>
              <a:rPr lang="he-IL" dirty="0" err="1"/>
              <a:t>כשאשר</a:t>
            </a:r>
            <a:r>
              <a:rPr lang="he-IL" dirty="0"/>
              <a:t> ערכי ה </a:t>
            </a:r>
            <a:r>
              <a:rPr lang="en-US" dirty="0"/>
              <a:t>X</a:t>
            </a:r>
            <a:r>
              <a:rPr lang="he-IL" dirty="0"/>
              <a:t> שונים ואז זה נראה כך. נוצרות לנו תופעות גיאומטריות מעניינות אפשר לראות פה לדוגמא שהחיבור של </a:t>
            </a:r>
            <a:r>
              <a:rPr lang="en-US" dirty="0"/>
              <a:t>P1 + P2 = P3</a:t>
            </a:r>
            <a:endParaRPr lang="he-IL" dirty="0"/>
          </a:p>
        </p:txBody>
      </p:sp>
      <p:sp>
        <p:nvSpPr>
          <p:cNvPr id="4" name="Slide Number Placeholder 3"/>
          <p:cNvSpPr>
            <a:spLocks noGrp="1"/>
          </p:cNvSpPr>
          <p:nvPr>
            <p:ph type="sldNum" sz="quarter" idx="5"/>
          </p:nvPr>
        </p:nvSpPr>
        <p:spPr/>
        <p:txBody>
          <a:bodyPr/>
          <a:lstStyle/>
          <a:p>
            <a:fld id="{DC3190C6-95DF-4F79-B293-1102A0D93656}" type="slidenum">
              <a:rPr lang="he-IL" smtClean="0"/>
              <a:t>6</a:t>
            </a:fld>
            <a:endParaRPr lang="he-IL"/>
          </a:p>
        </p:txBody>
      </p:sp>
    </p:spTree>
    <p:extLst>
      <p:ext uri="{BB962C8B-B14F-4D97-AF65-F5344CB8AC3E}">
        <p14:creationId xmlns:p14="http://schemas.microsoft.com/office/powerpoint/2010/main" val="2305269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עקרון החלפת המפתחות מבטיח ששני הצדדים יוכלו לתקשר בצורה מאובטחת בלי לשתף מראש מפתחות סודיים.</a:t>
            </a:r>
          </a:p>
          <a:p>
            <a:pPr algn="r" rtl="1"/>
            <a:endParaRPr lang="he-IL" dirty="0"/>
          </a:p>
          <a:p>
            <a:pPr algn="r" rtl="1"/>
            <a:r>
              <a:rPr lang="he-IL" dirty="0"/>
              <a:t>זה מבוסס על עקרון שכל צד מחזיק ומייצר שני מפתחות. אחד פרטי ואחד פומבי. </a:t>
            </a:r>
          </a:p>
        </p:txBody>
      </p:sp>
      <p:sp>
        <p:nvSpPr>
          <p:cNvPr id="4" name="Slide Number Placeholder 3"/>
          <p:cNvSpPr>
            <a:spLocks noGrp="1"/>
          </p:cNvSpPr>
          <p:nvPr>
            <p:ph type="sldNum" sz="quarter" idx="5"/>
          </p:nvPr>
        </p:nvSpPr>
        <p:spPr/>
        <p:txBody>
          <a:bodyPr/>
          <a:lstStyle/>
          <a:p>
            <a:fld id="{DC3190C6-95DF-4F79-B293-1102A0D93656}" type="slidenum">
              <a:rPr lang="he-IL" smtClean="0"/>
              <a:t>7</a:t>
            </a:fld>
            <a:endParaRPr lang="he-IL"/>
          </a:p>
        </p:txBody>
      </p:sp>
    </p:spTree>
    <p:extLst>
      <p:ext uri="{BB962C8B-B14F-4D97-AF65-F5344CB8AC3E}">
        <p14:creationId xmlns:p14="http://schemas.microsoft.com/office/powerpoint/2010/main" val="659257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מתאר את התהליך</a:t>
            </a:r>
          </a:p>
        </p:txBody>
      </p:sp>
      <p:sp>
        <p:nvSpPr>
          <p:cNvPr id="4" name="Slide Number Placeholder 3"/>
          <p:cNvSpPr>
            <a:spLocks noGrp="1"/>
          </p:cNvSpPr>
          <p:nvPr>
            <p:ph type="sldNum" sz="quarter" idx="5"/>
          </p:nvPr>
        </p:nvSpPr>
        <p:spPr/>
        <p:txBody>
          <a:bodyPr/>
          <a:lstStyle/>
          <a:p>
            <a:fld id="{DC3190C6-95DF-4F79-B293-1102A0D93656}" type="slidenum">
              <a:rPr lang="he-IL" smtClean="0"/>
              <a:t>8</a:t>
            </a:fld>
            <a:endParaRPr lang="he-IL"/>
          </a:p>
        </p:txBody>
      </p:sp>
    </p:spTree>
    <p:extLst>
      <p:ext uri="{BB962C8B-B14F-4D97-AF65-F5344CB8AC3E}">
        <p14:creationId xmlns:p14="http://schemas.microsoft.com/office/powerpoint/2010/main" val="797116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אז כפי שכבר אמרתי מקודם, האבטחה של אלגוריתם </a:t>
            </a:r>
            <a:r>
              <a:rPr lang="en-US" dirty="0"/>
              <a:t>ECDH</a:t>
            </a:r>
            <a:r>
              <a:rPr lang="he-IL" dirty="0"/>
              <a:t> מבוססת על הקושי לפתור את בעיית </a:t>
            </a:r>
            <a:r>
              <a:rPr lang="en-US" dirty="0"/>
              <a:t>Elliptic Curve Discrete Logarithm Problem</a:t>
            </a:r>
            <a:br>
              <a:rPr lang="en-US" dirty="0"/>
            </a:br>
            <a:br>
              <a:rPr lang="en-US" dirty="0"/>
            </a:br>
            <a:r>
              <a:rPr lang="he-IL" dirty="0"/>
              <a:t>האלגוריתם הזה משיג את אותה רמת אבטחה של </a:t>
            </a:r>
            <a:r>
              <a:rPr lang="en-US" dirty="0"/>
              <a:t>DH</a:t>
            </a:r>
            <a:r>
              <a:rPr lang="he-IL" dirty="0"/>
              <a:t> באמצעות מפתחות קטנים בהרבה. (מדובר על האורך של המספר הראשוני).</a:t>
            </a:r>
            <a:br>
              <a:rPr lang="en-US" dirty="0"/>
            </a:br>
            <a:br>
              <a:rPr lang="en-US" dirty="0"/>
            </a:br>
            <a:r>
              <a:rPr lang="he-IL" dirty="0"/>
              <a:t>לדוגמא מפתח באורך 256 ביט משיג רמת אבטחה זהה למפתח באורך 3072 ביטים עבור </a:t>
            </a:r>
            <a:r>
              <a:rPr lang="en-US" dirty="0"/>
              <a:t>DH</a:t>
            </a:r>
            <a:r>
              <a:rPr lang="he-IL" dirty="0"/>
              <a:t>.</a:t>
            </a: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C3190C6-95DF-4F79-B293-1102A0D93656}" type="slidenum">
              <a:rPr kumimoji="0" lang="he-IL" sz="1200" b="0" i="0" u="none" strike="noStrike" kern="1200" cap="none" spc="0" normalizeH="0" baseline="0" noProof="0" smtClean="0">
                <a:ln>
                  <a:noFill/>
                </a:ln>
                <a:solidFill>
                  <a:prstClr val="black"/>
                </a:solidFill>
                <a:effectLst/>
                <a:uLnTx/>
                <a:uFillTx/>
                <a:latin typeface="Aptos" panose="0211000402020202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he-IL" sz="1200" b="0" i="0" u="none" strike="noStrike" kern="1200" cap="none" spc="0" normalizeH="0" baseline="0" noProof="0">
              <a:ln>
                <a:noFill/>
              </a:ln>
              <a:solidFill>
                <a:prstClr val="black"/>
              </a:solidFill>
              <a:effectLst/>
              <a:uLnTx/>
              <a:uFillTx/>
              <a:latin typeface="Aptos" panose="02110004020202020204"/>
              <a:ea typeface="+mn-ea"/>
              <a:cs typeface="Arial" panose="020B0604020202020204" pitchFamily="34" charset="0"/>
            </a:endParaRPr>
          </a:p>
        </p:txBody>
      </p:sp>
    </p:spTree>
    <p:extLst>
      <p:ext uri="{BB962C8B-B14F-4D97-AF65-F5344CB8AC3E}">
        <p14:creationId xmlns:p14="http://schemas.microsoft.com/office/powerpoint/2010/main" val="1018639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6F2C-304B-4318-C8F4-19F46E1D8E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E5DA8441-1BE5-DCF8-D04D-E0CAD4AEC6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0753DFB2-C1B4-B9DE-A936-A995984B293E}"/>
              </a:ext>
            </a:extLst>
          </p:cNvPr>
          <p:cNvSpPr>
            <a:spLocks noGrp="1"/>
          </p:cNvSpPr>
          <p:nvPr>
            <p:ph type="dt" sz="half" idx="10"/>
          </p:nvPr>
        </p:nvSpPr>
        <p:spPr/>
        <p:txBody>
          <a:bodyPr/>
          <a:lstStyle/>
          <a:p>
            <a:fld id="{1953F39A-F63B-45A0-8B7F-5CBA1A8D6494}" type="datetimeFigureOut">
              <a:rPr lang="he-IL" smtClean="0"/>
              <a:t>ג'/אב/תשפ"ד</a:t>
            </a:fld>
            <a:endParaRPr lang="he-IL"/>
          </a:p>
        </p:txBody>
      </p:sp>
      <p:sp>
        <p:nvSpPr>
          <p:cNvPr id="5" name="Footer Placeholder 4">
            <a:extLst>
              <a:ext uri="{FF2B5EF4-FFF2-40B4-BE49-F238E27FC236}">
                <a16:creationId xmlns:a16="http://schemas.microsoft.com/office/drawing/2014/main" id="{F19AE87B-3615-4A66-471B-8A4514EEADFB}"/>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1873AEB1-BF4A-4BDB-1D07-EF2A98D27137}"/>
              </a:ext>
            </a:extLst>
          </p:cNvPr>
          <p:cNvSpPr>
            <a:spLocks noGrp="1"/>
          </p:cNvSpPr>
          <p:nvPr>
            <p:ph type="sldNum" sz="quarter" idx="12"/>
          </p:nvPr>
        </p:nvSpPr>
        <p:spPr/>
        <p:txBody>
          <a:bodyPr/>
          <a:lstStyle/>
          <a:p>
            <a:fld id="{C1CEC8AD-C36D-4865-9526-35C55BE2C655}" type="slidenum">
              <a:rPr lang="he-IL" smtClean="0"/>
              <a:t>‹#›</a:t>
            </a:fld>
            <a:endParaRPr lang="he-IL"/>
          </a:p>
        </p:txBody>
      </p:sp>
    </p:spTree>
    <p:extLst>
      <p:ext uri="{BB962C8B-B14F-4D97-AF65-F5344CB8AC3E}">
        <p14:creationId xmlns:p14="http://schemas.microsoft.com/office/powerpoint/2010/main" val="1331095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FF895-042D-A3A5-C08A-CD4158E18CC9}"/>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E7E25245-D915-CE7A-6B16-247CA3A2F7B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34936832-62A5-64CD-BB65-46FD8F1049A7}"/>
              </a:ext>
            </a:extLst>
          </p:cNvPr>
          <p:cNvSpPr>
            <a:spLocks noGrp="1"/>
          </p:cNvSpPr>
          <p:nvPr>
            <p:ph type="dt" sz="half" idx="10"/>
          </p:nvPr>
        </p:nvSpPr>
        <p:spPr/>
        <p:txBody>
          <a:bodyPr/>
          <a:lstStyle/>
          <a:p>
            <a:fld id="{1953F39A-F63B-45A0-8B7F-5CBA1A8D6494}" type="datetimeFigureOut">
              <a:rPr lang="he-IL" smtClean="0"/>
              <a:t>ג'/אב/תשפ"ד</a:t>
            </a:fld>
            <a:endParaRPr lang="he-IL"/>
          </a:p>
        </p:txBody>
      </p:sp>
      <p:sp>
        <p:nvSpPr>
          <p:cNvPr id="5" name="Footer Placeholder 4">
            <a:extLst>
              <a:ext uri="{FF2B5EF4-FFF2-40B4-BE49-F238E27FC236}">
                <a16:creationId xmlns:a16="http://schemas.microsoft.com/office/drawing/2014/main" id="{B2BCDC51-A5AD-B59B-9D0F-1133456A7901}"/>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08A91AE5-6614-2AFE-9F2C-B5D75BAAD689}"/>
              </a:ext>
            </a:extLst>
          </p:cNvPr>
          <p:cNvSpPr>
            <a:spLocks noGrp="1"/>
          </p:cNvSpPr>
          <p:nvPr>
            <p:ph type="sldNum" sz="quarter" idx="12"/>
          </p:nvPr>
        </p:nvSpPr>
        <p:spPr/>
        <p:txBody>
          <a:bodyPr/>
          <a:lstStyle/>
          <a:p>
            <a:fld id="{C1CEC8AD-C36D-4865-9526-35C55BE2C655}" type="slidenum">
              <a:rPr lang="he-IL" smtClean="0"/>
              <a:t>‹#›</a:t>
            </a:fld>
            <a:endParaRPr lang="he-IL"/>
          </a:p>
        </p:txBody>
      </p:sp>
    </p:spTree>
    <p:extLst>
      <p:ext uri="{BB962C8B-B14F-4D97-AF65-F5344CB8AC3E}">
        <p14:creationId xmlns:p14="http://schemas.microsoft.com/office/powerpoint/2010/main" val="382538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CDC66D-21DC-BFFE-7319-08E2A7BBB4E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D8FB35B0-33C6-5CC3-89C9-4094D2098C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A570E19F-F3DF-99C0-320A-44B8AC1E7B8A}"/>
              </a:ext>
            </a:extLst>
          </p:cNvPr>
          <p:cNvSpPr>
            <a:spLocks noGrp="1"/>
          </p:cNvSpPr>
          <p:nvPr>
            <p:ph type="dt" sz="half" idx="10"/>
          </p:nvPr>
        </p:nvSpPr>
        <p:spPr/>
        <p:txBody>
          <a:bodyPr/>
          <a:lstStyle/>
          <a:p>
            <a:fld id="{1953F39A-F63B-45A0-8B7F-5CBA1A8D6494}" type="datetimeFigureOut">
              <a:rPr lang="he-IL" smtClean="0"/>
              <a:t>ג'/אב/תשפ"ד</a:t>
            </a:fld>
            <a:endParaRPr lang="he-IL"/>
          </a:p>
        </p:txBody>
      </p:sp>
      <p:sp>
        <p:nvSpPr>
          <p:cNvPr id="5" name="Footer Placeholder 4">
            <a:extLst>
              <a:ext uri="{FF2B5EF4-FFF2-40B4-BE49-F238E27FC236}">
                <a16:creationId xmlns:a16="http://schemas.microsoft.com/office/drawing/2014/main" id="{22867CE2-D5D9-E74C-A407-0F5B0FE92A77}"/>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FC430BA8-56AA-364D-4F7C-1C1E7A48FB97}"/>
              </a:ext>
            </a:extLst>
          </p:cNvPr>
          <p:cNvSpPr>
            <a:spLocks noGrp="1"/>
          </p:cNvSpPr>
          <p:nvPr>
            <p:ph type="sldNum" sz="quarter" idx="12"/>
          </p:nvPr>
        </p:nvSpPr>
        <p:spPr/>
        <p:txBody>
          <a:bodyPr/>
          <a:lstStyle/>
          <a:p>
            <a:fld id="{C1CEC8AD-C36D-4865-9526-35C55BE2C655}" type="slidenum">
              <a:rPr lang="he-IL" smtClean="0"/>
              <a:t>‹#›</a:t>
            </a:fld>
            <a:endParaRPr lang="he-IL"/>
          </a:p>
        </p:txBody>
      </p:sp>
    </p:spTree>
    <p:extLst>
      <p:ext uri="{BB962C8B-B14F-4D97-AF65-F5344CB8AC3E}">
        <p14:creationId xmlns:p14="http://schemas.microsoft.com/office/powerpoint/2010/main" val="22338833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0F98554-F759-BB8B-9F87-2D92060D82D3}"/>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D450D42B-8D64-67E1-E1B7-747F4111C0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9AA791C9-CF52-FAF2-3550-D2565C5F0906}"/>
              </a:ext>
            </a:extLst>
          </p:cNvPr>
          <p:cNvSpPr>
            <a:spLocks noGrp="1"/>
          </p:cNvSpPr>
          <p:nvPr>
            <p:ph type="dt" sz="half" idx="10"/>
          </p:nvPr>
        </p:nvSpPr>
        <p:spPr/>
        <p:txBody>
          <a:bodyPr/>
          <a:lstStyle/>
          <a:p>
            <a:fld id="{6E7CAB68-A242-4F28-B785-16A5421BF534}" type="datetimeFigureOut">
              <a:rPr lang="he-IL" smtClean="0"/>
              <a:t>ג'/אב/תשפ"ד</a:t>
            </a:fld>
            <a:endParaRPr lang="he-IL"/>
          </a:p>
        </p:txBody>
      </p:sp>
      <p:sp>
        <p:nvSpPr>
          <p:cNvPr id="5" name="מציין מיקום של כותרת תחתונה 4">
            <a:extLst>
              <a:ext uri="{FF2B5EF4-FFF2-40B4-BE49-F238E27FC236}">
                <a16:creationId xmlns:a16="http://schemas.microsoft.com/office/drawing/2014/main" id="{E6B19889-EC3A-46BF-3894-78218C43406C}"/>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8E051A6B-EAA7-B6EB-10AF-7935B505EE2A}"/>
              </a:ext>
            </a:extLst>
          </p:cNvPr>
          <p:cNvSpPr>
            <a:spLocks noGrp="1"/>
          </p:cNvSpPr>
          <p:nvPr>
            <p:ph type="sldNum" sz="quarter" idx="12"/>
          </p:nvPr>
        </p:nvSpPr>
        <p:spPr/>
        <p:txBody>
          <a:bodyPr/>
          <a:lstStyle/>
          <a:p>
            <a:fld id="{7544B187-E76D-4C6E-97BB-249791777710}" type="slidenum">
              <a:rPr lang="he-IL" smtClean="0"/>
              <a:t>‹#›</a:t>
            </a:fld>
            <a:endParaRPr lang="he-IL"/>
          </a:p>
        </p:txBody>
      </p:sp>
    </p:spTree>
    <p:extLst>
      <p:ext uri="{BB962C8B-B14F-4D97-AF65-F5344CB8AC3E}">
        <p14:creationId xmlns:p14="http://schemas.microsoft.com/office/powerpoint/2010/main" val="14058168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C26C3F5-6F87-4452-8BA3-64AB0285DAD6}"/>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2D5D06A0-FD1F-A169-0A2E-6D5BCF233EAF}"/>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0FED3573-A13A-A020-7893-CC7CF737EF5F}"/>
              </a:ext>
            </a:extLst>
          </p:cNvPr>
          <p:cNvSpPr>
            <a:spLocks noGrp="1"/>
          </p:cNvSpPr>
          <p:nvPr>
            <p:ph type="dt" sz="half" idx="10"/>
          </p:nvPr>
        </p:nvSpPr>
        <p:spPr/>
        <p:txBody>
          <a:bodyPr/>
          <a:lstStyle/>
          <a:p>
            <a:fld id="{6E7CAB68-A242-4F28-B785-16A5421BF534}" type="datetimeFigureOut">
              <a:rPr lang="he-IL" smtClean="0"/>
              <a:t>ג'/אב/תשפ"ד</a:t>
            </a:fld>
            <a:endParaRPr lang="he-IL"/>
          </a:p>
        </p:txBody>
      </p:sp>
      <p:sp>
        <p:nvSpPr>
          <p:cNvPr id="5" name="מציין מיקום של כותרת תחתונה 4">
            <a:extLst>
              <a:ext uri="{FF2B5EF4-FFF2-40B4-BE49-F238E27FC236}">
                <a16:creationId xmlns:a16="http://schemas.microsoft.com/office/drawing/2014/main" id="{1D1C1B9D-83DB-A5BB-29D3-D42BFD66EF96}"/>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4D432BF9-6BBF-19F7-600F-C13FB494F0A0}"/>
              </a:ext>
            </a:extLst>
          </p:cNvPr>
          <p:cNvSpPr>
            <a:spLocks noGrp="1"/>
          </p:cNvSpPr>
          <p:nvPr>
            <p:ph type="sldNum" sz="quarter" idx="12"/>
          </p:nvPr>
        </p:nvSpPr>
        <p:spPr/>
        <p:txBody>
          <a:bodyPr/>
          <a:lstStyle/>
          <a:p>
            <a:fld id="{7544B187-E76D-4C6E-97BB-249791777710}" type="slidenum">
              <a:rPr lang="he-IL" smtClean="0"/>
              <a:t>‹#›</a:t>
            </a:fld>
            <a:endParaRPr lang="he-IL"/>
          </a:p>
        </p:txBody>
      </p:sp>
    </p:spTree>
    <p:extLst>
      <p:ext uri="{BB962C8B-B14F-4D97-AF65-F5344CB8AC3E}">
        <p14:creationId xmlns:p14="http://schemas.microsoft.com/office/powerpoint/2010/main" val="31808035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0FD3E8B-ECFC-FDFF-33A7-EB3175997D54}"/>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4D00411F-921F-BA1E-5C35-F706A4086AA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C4329275-E0E5-81F0-ED01-75F27AA1E543}"/>
              </a:ext>
            </a:extLst>
          </p:cNvPr>
          <p:cNvSpPr>
            <a:spLocks noGrp="1"/>
          </p:cNvSpPr>
          <p:nvPr>
            <p:ph type="dt" sz="half" idx="10"/>
          </p:nvPr>
        </p:nvSpPr>
        <p:spPr/>
        <p:txBody>
          <a:bodyPr/>
          <a:lstStyle/>
          <a:p>
            <a:fld id="{6E7CAB68-A242-4F28-B785-16A5421BF534}" type="datetimeFigureOut">
              <a:rPr lang="he-IL" smtClean="0"/>
              <a:t>ג'/אב/תשפ"ד</a:t>
            </a:fld>
            <a:endParaRPr lang="he-IL"/>
          </a:p>
        </p:txBody>
      </p:sp>
      <p:sp>
        <p:nvSpPr>
          <p:cNvPr id="5" name="מציין מיקום של כותרת תחתונה 4">
            <a:extLst>
              <a:ext uri="{FF2B5EF4-FFF2-40B4-BE49-F238E27FC236}">
                <a16:creationId xmlns:a16="http://schemas.microsoft.com/office/drawing/2014/main" id="{ED2FB357-1738-95C5-8F48-CEF51B0BA048}"/>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AF23CF3C-2E87-2425-89EA-BBA85B0636C7}"/>
              </a:ext>
            </a:extLst>
          </p:cNvPr>
          <p:cNvSpPr>
            <a:spLocks noGrp="1"/>
          </p:cNvSpPr>
          <p:nvPr>
            <p:ph type="sldNum" sz="quarter" idx="12"/>
          </p:nvPr>
        </p:nvSpPr>
        <p:spPr/>
        <p:txBody>
          <a:bodyPr/>
          <a:lstStyle/>
          <a:p>
            <a:fld id="{7544B187-E76D-4C6E-97BB-249791777710}" type="slidenum">
              <a:rPr lang="he-IL" smtClean="0"/>
              <a:t>‹#›</a:t>
            </a:fld>
            <a:endParaRPr lang="he-IL"/>
          </a:p>
        </p:txBody>
      </p:sp>
    </p:spTree>
    <p:extLst>
      <p:ext uri="{BB962C8B-B14F-4D97-AF65-F5344CB8AC3E}">
        <p14:creationId xmlns:p14="http://schemas.microsoft.com/office/powerpoint/2010/main" val="22856895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D7A90BF-29D3-0897-3DE1-2FDACCB378A7}"/>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2F6D481E-5FF2-7102-D5E4-35BEB2339BBB}"/>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87DC91DE-BCBF-12AF-D95A-EAFC45111088}"/>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99F98E0B-705B-2EF4-4CDD-2B4E77470875}"/>
              </a:ext>
            </a:extLst>
          </p:cNvPr>
          <p:cNvSpPr>
            <a:spLocks noGrp="1"/>
          </p:cNvSpPr>
          <p:nvPr>
            <p:ph type="dt" sz="half" idx="10"/>
          </p:nvPr>
        </p:nvSpPr>
        <p:spPr/>
        <p:txBody>
          <a:bodyPr/>
          <a:lstStyle/>
          <a:p>
            <a:fld id="{6E7CAB68-A242-4F28-B785-16A5421BF534}" type="datetimeFigureOut">
              <a:rPr lang="he-IL" smtClean="0"/>
              <a:t>ג'/אב/תשפ"ד</a:t>
            </a:fld>
            <a:endParaRPr lang="he-IL"/>
          </a:p>
        </p:txBody>
      </p:sp>
      <p:sp>
        <p:nvSpPr>
          <p:cNvPr id="6" name="מציין מיקום של כותרת תחתונה 5">
            <a:extLst>
              <a:ext uri="{FF2B5EF4-FFF2-40B4-BE49-F238E27FC236}">
                <a16:creationId xmlns:a16="http://schemas.microsoft.com/office/drawing/2014/main" id="{2FBCFB3E-9321-4A31-00C3-6BC09D63C871}"/>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037420B2-47CA-4845-5EA5-BC528DE0E83A}"/>
              </a:ext>
            </a:extLst>
          </p:cNvPr>
          <p:cNvSpPr>
            <a:spLocks noGrp="1"/>
          </p:cNvSpPr>
          <p:nvPr>
            <p:ph type="sldNum" sz="quarter" idx="12"/>
          </p:nvPr>
        </p:nvSpPr>
        <p:spPr/>
        <p:txBody>
          <a:bodyPr/>
          <a:lstStyle/>
          <a:p>
            <a:fld id="{7544B187-E76D-4C6E-97BB-249791777710}" type="slidenum">
              <a:rPr lang="he-IL" smtClean="0"/>
              <a:t>‹#›</a:t>
            </a:fld>
            <a:endParaRPr lang="he-IL"/>
          </a:p>
        </p:txBody>
      </p:sp>
    </p:spTree>
    <p:extLst>
      <p:ext uri="{BB962C8B-B14F-4D97-AF65-F5344CB8AC3E}">
        <p14:creationId xmlns:p14="http://schemas.microsoft.com/office/powerpoint/2010/main" val="4313075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DFBAEE0-6734-826B-EA89-5ACCBA5D9883}"/>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2AE79220-A82E-0C88-DBE7-9E83D0FD7A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188EBE7C-CFE1-FF61-1348-6466D53E1186}"/>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7D098A04-8425-A95A-DDA9-08160A4DC9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A577CF06-A491-BC86-DCA4-F2921D3A9DB6}"/>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DCA4BBD6-CB4C-B7EA-FA8D-00C7A725C56C}"/>
              </a:ext>
            </a:extLst>
          </p:cNvPr>
          <p:cNvSpPr>
            <a:spLocks noGrp="1"/>
          </p:cNvSpPr>
          <p:nvPr>
            <p:ph type="dt" sz="half" idx="10"/>
          </p:nvPr>
        </p:nvSpPr>
        <p:spPr/>
        <p:txBody>
          <a:bodyPr/>
          <a:lstStyle/>
          <a:p>
            <a:fld id="{6E7CAB68-A242-4F28-B785-16A5421BF534}" type="datetimeFigureOut">
              <a:rPr lang="he-IL" smtClean="0"/>
              <a:t>ג'/אב/תשפ"ד</a:t>
            </a:fld>
            <a:endParaRPr lang="he-IL"/>
          </a:p>
        </p:txBody>
      </p:sp>
      <p:sp>
        <p:nvSpPr>
          <p:cNvPr id="8" name="מציין מיקום של כותרת תחתונה 7">
            <a:extLst>
              <a:ext uri="{FF2B5EF4-FFF2-40B4-BE49-F238E27FC236}">
                <a16:creationId xmlns:a16="http://schemas.microsoft.com/office/drawing/2014/main" id="{F85D8DAD-4BBA-A384-90D4-C01EC0771544}"/>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076C9D95-63CA-E714-3819-D52406885044}"/>
              </a:ext>
            </a:extLst>
          </p:cNvPr>
          <p:cNvSpPr>
            <a:spLocks noGrp="1"/>
          </p:cNvSpPr>
          <p:nvPr>
            <p:ph type="sldNum" sz="quarter" idx="12"/>
          </p:nvPr>
        </p:nvSpPr>
        <p:spPr/>
        <p:txBody>
          <a:bodyPr/>
          <a:lstStyle/>
          <a:p>
            <a:fld id="{7544B187-E76D-4C6E-97BB-249791777710}" type="slidenum">
              <a:rPr lang="he-IL" smtClean="0"/>
              <a:t>‹#›</a:t>
            </a:fld>
            <a:endParaRPr lang="he-IL"/>
          </a:p>
        </p:txBody>
      </p:sp>
    </p:spTree>
    <p:extLst>
      <p:ext uri="{BB962C8B-B14F-4D97-AF65-F5344CB8AC3E}">
        <p14:creationId xmlns:p14="http://schemas.microsoft.com/office/powerpoint/2010/main" val="31902499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3554548-E40B-5C4F-038B-FCFBD03054B7}"/>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A2077F2A-2056-0797-DD1A-FBC7D5F8B73D}"/>
              </a:ext>
            </a:extLst>
          </p:cNvPr>
          <p:cNvSpPr>
            <a:spLocks noGrp="1"/>
          </p:cNvSpPr>
          <p:nvPr>
            <p:ph type="dt" sz="half" idx="10"/>
          </p:nvPr>
        </p:nvSpPr>
        <p:spPr/>
        <p:txBody>
          <a:bodyPr/>
          <a:lstStyle/>
          <a:p>
            <a:fld id="{6E7CAB68-A242-4F28-B785-16A5421BF534}" type="datetimeFigureOut">
              <a:rPr lang="he-IL" smtClean="0"/>
              <a:t>ג'/אב/תשפ"ד</a:t>
            </a:fld>
            <a:endParaRPr lang="he-IL"/>
          </a:p>
        </p:txBody>
      </p:sp>
      <p:sp>
        <p:nvSpPr>
          <p:cNvPr id="4" name="מציין מיקום של כותרת תחתונה 3">
            <a:extLst>
              <a:ext uri="{FF2B5EF4-FFF2-40B4-BE49-F238E27FC236}">
                <a16:creationId xmlns:a16="http://schemas.microsoft.com/office/drawing/2014/main" id="{BAF5CBD0-0213-4C70-8F3D-FE5156D1886C}"/>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FA15D38E-18DD-797D-6984-B338A0852339}"/>
              </a:ext>
            </a:extLst>
          </p:cNvPr>
          <p:cNvSpPr>
            <a:spLocks noGrp="1"/>
          </p:cNvSpPr>
          <p:nvPr>
            <p:ph type="sldNum" sz="quarter" idx="12"/>
          </p:nvPr>
        </p:nvSpPr>
        <p:spPr/>
        <p:txBody>
          <a:bodyPr/>
          <a:lstStyle/>
          <a:p>
            <a:fld id="{7544B187-E76D-4C6E-97BB-249791777710}" type="slidenum">
              <a:rPr lang="he-IL" smtClean="0"/>
              <a:t>‹#›</a:t>
            </a:fld>
            <a:endParaRPr lang="he-IL"/>
          </a:p>
        </p:txBody>
      </p:sp>
    </p:spTree>
    <p:extLst>
      <p:ext uri="{BB962C8B-B14F-4D97-AF65-F5344CB8AC3E}">
        <p14:creationId xmlns:p14="http://schemas.microsoft.com/office/powerpoint/2010/main" val="37045756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08E2EAF8-4FCE-10DF-E7CC-20E2B32ED2E1}"/>
              </a:ext>
            </a:extLst>
          </p:cNvPr>
          <p:cNvSpPr>
            <a:spLocks noGrp="1"/>
          </p:cNvSpPr>
          <p:nvPr>
            <p:ph type="dt" sz="half" idx="10"/>
          </p:nvPr>
        </p:nvSpPr>
        <p:spPr/>
        <p:txBody>
          <a:bodyPr/>
          <a:lstStyle/>
          <a:p>
            <a:fld id="{6E7CAB68-A242-4F28-B785-16A5421BF534}" type="datetimeFigureOut">
              <a:rPr lang="he-IL" smtClean="0"/>
              <a:t>ג'/אב/תשפ"ד</a:t>
            </a:fld>
            <a:endParaRPr lang="he-IL"/>
          </a:p>
        </p:txBody>
      </p:sp>
      <p:sp>
        <p:nvSpPr>
          <p:cNvPr id="3" name="מציין מיקום של כותרת תחתונה 2">
            <a:extLst>
              <a:ext uri="{FF2B5EF4-FFF2-40B4-BE49-F238E27FC236}">
                <a16:creationId xmlns:a16="http://schemas.microsoft.com/office/drawing/2014/main" id="{D55E4316-37A2-84AA-3DB2-A7287BF7E983}"/>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6C439ACA-4C78-148E-FAB6-47D38F3B22B0}"/>
              </a:ext>
            </a:extLst>
          </p:cNvPr>
          <p:cNvSpPr>
            <a:spLocks noGrp="1"/>
          </p:cNvSpPr>
          <p:nvPr>
            <p:ph type="sldNum" sz="quarter" idx="12"/>
          </p:nvPr>
        </p:nvSpPr>
        <p:spPr/>
        <p:txBody>
          <a:bodyPr/>
          <a:lstStyle/>
          <a:p>
            <a:fld id="{7544B187-E76D-4C6E-97BB-249791777710}" type="slidenum">
              <a:rPr lang="he-IL" smtClean="0"/>
              <a:t>‹#›</a:t>
            </a:fld>
            <a:endParaRPr lang="he-IL"/>
          </a:p>
        </p:txBody>
      </p:sp>
    </p:spTree>
    <p:extLst>
      <p:ext uri="{BB962C8B-B14F-4D97-AF65-F5344CB8AC3E}">
        <p14:creationId xmlns:p14="http://schemas.microsoft.com/office/powerpoint/2010/main" val="13990705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E60E782-4ADA-1B3D-BF1A-7B6E2431C9AB}"/>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1727542B-829D-D8A3-A35B-2BAA76A798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C38D2209-AB62-FE68-30D7-74021E0126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852D8C60-EED4-F135-E6F7-F160D83B5914}"/>
              </a:ext>
            </a:extLst>
          </p:cNvPr>
          <p:cNvSpPr>
            <a:spLocks noGrp="1"/>
          </p:cNvSpPr>
          <p:nvPr>
            <p:ph type="dt" sz="half" idx="10"/>
          </p:nvPr>
        </p:nvSpPr>
        <p:spPr/>
        <p:txBody>
          <a:bodyPr/>
          <a:lstStyle/>
          <a:p>
            <a:fld id="{6E7CAB68-A242-4F28-B785-16A5421BF534}" type="datetimeFigureOut">
              <a:rPr lang="he-IL" smtClean="0"/>
              <a:t>ג'/אב/תשפ"ד</a:t>
            </a:fld>
            <a:endParaRPr lang="he-IL"/>
          </a:p>
        </p:txBody>
      </p:sp>
      <p:sp>
        <p:nvSpPr>
          <p:cNvPr id="6" name="מציין מיקום של כותרת תחתונה 5">
            <a:extLst>
              <a:ext uri="{FF2B5EF4-FFF2-40B4-BE49-F238E27FC236}">
                <a16:creationId xmlns:a16="http://schemas.microsoft.com/office/drawing/2014/main" id="{BC9F3F58-C33C-007C-2BDE-24708343B42E}"/>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1A74363A-00F2-2F38-7920-1772D05F65D5}"/>
              </a:ext>
            </a:extLst>
          </p:cNvPr>
          <p:cNvSpPr>
            <a:spLocks noGrp="1"/>
          </p:cNvSpPr>
          <p:nvPr>
            <p:ph type="sldNum" sz="quarter" idx="12"/>
          </p:nvPr>
        </p:nvSpPr>
        <p:spPr/>
        <p:txBody>
          <a:bodyPr/>
          <a:lstStyle/>
          <a:p>
            <a:fld id="{7544B187-E76D-4C6E-97BB-249791777710}" type="slidenum">
              <a:rPr lang="he-IL" smtClean="0"/>
              <a:t>‹#›</a:t>
            </a:fld>
            <a:endParaRPr lang="he-IL"/>
          </a:p>
        </p:txBody>
      </p:sp>
    </p:spTree>
    <p:extLst>
      <p:ext uri="{BB962C8B-B14F-4D97-AF65-F5344CB8AC3E}">
        <p14:creationId xmlns:p14="http://schemas.microsoft.com/office/powerpoint/2010/main" val="796217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1CAB2-0C3E-333F-C09E-41AAD1B0AE0D}"/>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8124258D-4A29-EE3A-21BA-46D3738523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81EE216D-D3CA-9F70-E729-010E5CD71FA6}"/>
              </a:ext>
            </a:extLst>
          </p:cNvPr>
          <p:cNvSpPr>
            <a:spLocks noGrp="1"/>
          </p:cNvSpPr>
          <p:nvPr>
            <p:ph type="dt" sz="half" idx="10"/>
          </p:nvPr>
        </p:nvSpPr>
        <p:spPr/>
        <p:txBody>
          <a:bodyPr/>
          <a:lstStyle/>
          <a:p>
            <a:fld id="{1953F39A-F63B-45A0-8B7F-5CBA1A8D6494}" type="datetimeFigureOut">
              <a:rPr lang="he-IL" smtClean="0"/>
              <a:t>ג'/אב/תשפ"ד</a:t>
            </a:fld>
            <a:endParaRPr lang="he-IL"/>
          </a:p>
        </p:txBody>
      </p:sp>
      <p:sp>
        <p:nvSpPr>
          <p:cNvPr id="5" name="Footer Placeholder 4">
            <a:extLst>
              <a:ext uri="{FF2B5EF4-FFF2-40B4-BE49-F238E27FC236}">
                <a16:creationId xmlns:a16="http://schemas.microsoft.com/office/drawing/2014/main" id="{B92C3677-C366-D251-79CA-8D10B4F8321D}"/>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149C6FC9-5818-E9D9-6A9F-620B5150B96B}"/>
              </a:ext>
            </a:extLst>
          </p:cNvPr>
          <p:cNvSpPr>
            <a:spLocks noGrp="1"/>
          </p:cNvSpPr>
          <p:nvPr>
            <p:ph type="sldNum" sz="quarter" idx="12"/>
          </p:nvPr>
        </p:nvSpPr>
        <p:spPr/>
        <p:txBody>
          <a:bodyPr/>
          <a:lstStyle/>
          <a:p>
            <a:fld id="{C1CEC8AD-C36D-4865-9526-35C55BE2C655}" type="slidenum">
              <a:rPr lang="he-IL" smtClean="0"/>
              <a:t>‹#›</a:t>
            </a:fld>
            <a:endParaRPr lang="he-IL"/>
          </a:p>
        </p:txBody>
      </p:sp>
    </p:spTree>
    <p:extLst>
      <p:ext uri="{BB962C8B-B14F-4D97-AF65-F5344CB8AC3E}">
        <p14:creationId xmlns:p14="http://schemas.microsoft.com/office/powerpoint/2010/main" val="3412953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07DFE14-40B6-3A2F-A025-960C7E2A67C4}"/>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6611FCE5-21C0-95F5-9F6A-1BA0B71AAE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81F5E0A5-57FB-2632-3793-37281F2463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6EA5B340-1B23-2A4D-5E7A-F527AFC1D6EF}"/>
              </a:ext>
            </a:extLst>
          </p:cNvPr>
          <p:cNvSpPr>
            <a:spLocks noGrp="1"/>
          </p:cNvSpPr>
          <p:nvPr>
            <p:ph type="dt" sz="half" idx="10"/>
          </p:nvPr>
        </p:nvSpPr>
        <p:spPr/>
        <p:txBody>
          <a:bodyPr/>
          <a:lstStyle/>
          <a:p>
            <a:fld id="{6E7CAB68-A242-4F28-B785-16A5421BF534}" type="datetimeFigureOut">
              <a:rPr lang="he-IL" smtClean="0"/>
              <a:t>ג'/אב/תשפ"ד</a:t>
            </a:fld>
            <a:endParaRPr lang="he-IL"/>
          </a:p>
        </p:txBody>
      </p:sp>
      <p:sp>
        <p:nvSpPr>
          <p:cNvPr id="6" name="מציין מיקום של כותרת תחתונה 5">
            <a:extLst>
              <a:ext uri="{FF2B5EF4-FFF2-40B4-BE49-F238E27FC236}">
                <a16:creationId xmlns:a16="http://schemas.microsoft.com/office/drawing/2014/main" id="{00511080-FF34-78E3-8453-458BFED6484B}"/>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1B7AB3E7-2456-EF59-D6D7-893E873DE9FC}"/>
              </a:ext>
            </a:extLst>
          </p:cNvPr>
          <p:cNvSpPr>
            <a:spLocks noGrp="1"/>
          </p:cNvSpPr>
          <p:nvPr>
            <p:ph type="sldNum" sz="quarter" idx="12"/>
          </p:nvPr>
        </p:nvSpPr>
        <p:spPr/>
        <p:txBody>
          <a:bodyPr/>
          <a:lstStyle/>
          <a:p>
            <a:fld id="{7544B187-E76D-4C6E-97BB-249791777710}" type="slidenum">
              <a:rPr lang="he-IL" smtClean="0"/>
              <a:t>‹#›</a:t>
            </a:fld>
            <a:endParaRPr lang="he-IL"/>
          </a:p>
        </p:txBody>
      </p:sp>
    </p:spTree>
    <p:extLst>
      <p:ext uri="{BB962C8B-B14F-4D97-AF65-F5344CB8AC3E}">
        <p14:creationId xmlns:p14="http://schemas.microsoft.com/office/powerpoint/2010/main" val="19963128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58EE240-400F-86F7-7FB9-534D303FA1C9}"/>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BD81D386-48E7-3962-F219-240BD8F76C9A}"/>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DDDFC7BA-DD7A-440A-1DFE-476C2B74701C}"/>
              </a:ext>
            </a:extLst>
          </p:cNvPr>
          <p:cNvSpPr>
            <a:spLocks noGrp="1"/>
          </p:cNvSpPr>
          <p:nvPr>
            <p:ph type="dt" sz="half" idx="10"/>
          </p:nvPr>
        </p:nvSpPr>
        <p:spPr/>
        <p:txBody>
          <a:bodyPr/>
          <a:lstStyle/>
          <a:p>
            <a:fld id="{6E7CAB68-A242-4F28-B785-16A5421BF534}" type="datetimeFigureOut">
              <a:rPr lang="he-IL" smtClean="0"/>
              <a:t>ג'/אב/תשפ"ד</a:t>
            </a:fld>
            <a:endParaRPr lang="he-IL"/>
          </a:p>
        </p:txBody>
      </p:sp>
      <p:sp>
        <p:nvSpPr>
          <p:cNvPr id="5" name="מציין מיקום של כותרת תחתונה 4">
            <a:extLst>
              <a:ext uri="{FF2B5EF4-FFF2-40B4-BE49-F238E27FC236}">
                <a16:creationId xmlns:a16="http://schemas.microsoft.com/office/drawing/2014/main" id="{5CCDEB77-7A3C-8214-1948-2481A612D2A5}"/>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C391D7DF-3B78-65DB-7F3B-4D3BD876D5D2}"/>
              </a:ext>
            </a:extLst>
          </p:cNvPr>
          <p:cNvSpPr>
            <a:spLocks noGrp="1"/>
          </p:cNvSpPr>
          <p:nvPr>
            <p:ph type="sldNum" sz="quarter" idx="12"/>
          </p:nvPr>
        </p:nvSpPr>
        <p:spPr/>
        <p:txBody>
          <a:bodyPr/>
          <a:lstStyle/>
          <a:p>
            <a:fld id="{7544B187-E76D-4C6E-97BB-249791777710}" type="slidenum">
              <a:rPr lang="he-IL" smtClean="0"/>
              <a:t>‹#›</a:t>
            </a:fld>
            <a:endParaRPr lang="he-IL"/>
          </a:p>
        </p:txBody>
      </p:sp>
    </p:spTree>
    <p:extLst>
      <p:ext uri="{BB962C8B-B14F-4D97-AF65-F5344CB8AC3E}">
        <p14:creationId xmlns:p14="http://schemas.microsoft.com/office/powerpoint/2010/main" val="17798279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19685152-9611-18DF-0417-9254017EE0D4}"/>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351C3E4E-E3C0-6828-1586-0176F792EA93}"/>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C80933E8-8493-D925-075F-3C3F369CA947}"/>
              </a:ext>
            </a:extLst>
          </p:cNvPr>
          <p:cNvSpPr>
            <a:spLocks noGrp="1"/>
          </p:cNvSpPr>
          <p:nvPr>
            <p:ph type="dt" sz="half" idx="10"/>
          </p:nvPr>
        </p:nvSpPr>
        <p:spPr/>
        <p:txBody>
          <a:bodyPr/>
          <a:lstStyle/>
          <a:p>
            <a:fld id="{6E7CAB68-A242-4F28-B785-16A5421BF534}" type="datetimeFigureOut">
              <a:rPr lang="he-IL" smtClean="0"/>
              <a:t>ג'/אב/תשפ"ד</a:t>
            </a:fld>
            <a:endParaRPr lang="he-IL"/>
          </a:p>
        </p:txBody>
      </p:sp>
      <p:sp>
        <p:nvSpPr>
          <p:cNvPr id="5" name="מציין מיקום של כותרת תחתונה 4">
            <a:extLst>
              <a:ext uri="{FF2B5EF4-FFF2-40B4-BE49-F238E27FC236}">
                <a16:creationId xmlns:a16="http://schemas.microsoft.com/office/drawing/2014/main" id="{FF9F0DA2-D60E-752E-FEAB-3332F8E02876}"/>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569719DE-A258-3303-9A1F-1923EBC3D844}"/>
              </a:ext>
            </a:extLst>
          </p:cNvPr>
          <p:cNvSpPr>
            <a:spLocks noGrp="1"/>
          </p:cNvSpPr>
          <p:nvPr>
            <p:ph type="sldNum" sz="quarter" idx="12"/>
          </p:nvPr>
        </p:nvSpPr>
        <p:spPr/>
        <p:txBody>
          <a:bodyPr/>
          <a:lstStyle/>
          <a:p>
            <a:fld id="{7544B187-E76D-4C6E-97BB-249791777710}" type="slidenum">
              <a:rPr lang="he-IL" smtClean="0"/>
              <a:t>‹#›</a:t>
            </a:fld>
            <a:endParaRPr lang="he-IL"/>
          </a:p>
        </p:txBody>
      </p:sp>
    </p:spTree>
    <p:extLst>
      <p:ext uri="{BB962C8B-B14F-4D97-AF65-F5344CB8AC3E}">
        <p14:creationId xmlns:p14="http://schemas.microsoft.com/office/powerpoint/2010/main" val="3542188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DFD18-8871-3C7E-331E-6928BD7EEE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DBE4E438-9029-8F6B-7F15-5A028D343D6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ED7380-3FF2-BB24-6DA8-023F20B56D8D}"/>
              </a:ext>
            </a:extLst>
          </p:cNvPr>
          <p:cNvSpPr>
            <a:spLocks noGrp="1"/>
          </p:cNvSpPr>
          <p:nvPr>
            <p:ph type="dt" sz="half" idx="10"/>
          </p:nvPr>
        </p:nvSpPr>
        <p:spPr/>
        <p:txBody>
          <a:bodyPr/>
          <a:lstStyle/>
          <a:p>
            <a:fld id="{1953F39A-F63B-45A0-8B7F-5CBA1A8D6494}" type="datetimeFigureOut">
              <a:rPr lang="he-IL" smtClean="0"/>
              <a:t>ג'/אב/תשפ"ד</a:t>
            </a:fld>
            <a:endParaRPr lang="he-IL"/>
          </a:p>
        </p:txBody>
      </p:sp>
      <p:sp>
        <p:nvSpPr>
          <p:cNvPr id="5" name="Footer Placeholder 4">
            <a:extLst>
              <a:ext uri="{FF2B5EF4-FFF2-40B4-BE49-F238E27FC236}">
                <a16:creationId xmlns:a16="http://schemas.microsoft.com/office/drawing/2014/main" id="{4887EE97-B709-ABFA-FB11-D93CBE393643}"/>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8A4F430A-28B5-D249-6034-3D099CE82704}"/>
              </a:ext>
            </a:extLst>
          </p:cNvPr>
          <p:cNvSpPr>
            <a:spLocks noGrp="1"/>
          </p:cNvSpPr>
          <p:nvPr>
            <p:ph type="sldNum" sz="quarter" idx="12"/>
          </p:nvPr>
        </p:nvSpPr>
        <p:spPr/>
        <p:txBody>
          <a:bodyPr/>
          <a:lstStyle/>
          <a:p>
            <a:fld id="{C1CEC8AD-C36D-4865-9526-35C55BE2C655}" type="slidenum">
              <a:rPr lang="he-IL" smtClean="0"/>
              <a:t>‹#›</a:t>
            </a:fld>
            <a:endParaRPr lang="he-IL"/>
          </a:p>
        </p:txBody>
      </p:sp>
    </p:spTree>
    <p:extLst>
      <p:ext uri="{BB962C8B-B14F-4D97-AF65-F5344CB8AC3E}">
        <p14:creationId xmlns:p14="http://schemas.microsoft.com/office/powerpoint/2010/main" val="3943221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469CE-9A6D-179B-A3C7-16A6A6C5E6D9}"/>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B21F773D-050A-D53D-E0FD-E26D6B3B88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A0142055-C679-C4C2-9F0D-1D4BC53450A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BCF3FE23-C94A-63D6-9225-DBBF1C4C918B}"/>
              </a:ext>
            </a:extLst>
          </p:cNvPr>
          <p:cNvSpPr>
            <a:spLocks noGrp="1"/>
          </p:cNvSpPr>
          <p:nvPr>
            <p:ph type="dt" sz="half" idx="10"/>
          </p:nvPr>
        </p:nvSpPr>
        <p:spPr/>
        <p:txBody>
          <a:bodyPr/>
          <a:lstStyle/>
          <a:p>
            <a:fld id="{1953F39A-F63B-45A0-8B7F-5CBA1A8D6494}" type="datetimeFigureOut">
              <a:rPr lang="he-IL" smtClean="0"/>
              <a:t>ג'/אב/תשפ"ד</a:t>
            </a:fld>
            <a:endParaRPr lang="he-IL"/>
          </a:p>
        </p:txBody>
      </p:sp>
      <p:sp>
        <p:nvSpPr>
          <p:cNvPr id="6" name="Footer Placeholder 5">
            <a:extLst>
              <a:ext uri="{FF2B5EF4-FFF2-40B4-BE49-F238E27FC236}">
                <a16:creationId xmlns:a16="http://schemas.microsoft.com/office/drawing/2014/main" id="{BBF73699-2459-7CBE-7519-9ECD9FB8D4AF}"/>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AABB21D2-8BDB-8933-2016-5CA9E1D46EBC}"/>
              </a:ext>
            </a:extLst>
          </p:cNvPr>
          <p:cNvSpPr>
            <a:spLocks noGrp="1"/>
          </p:cNvSpPr>
          <p:nvPr>
            <p:ph type="sldNum" sz="quarter" idx="12"/>
          </p:nvPr>
        </p:nvSpPr>
        <p:spPr/>
        <p:txBody>
          <a:bodyPr/>
          <a:lstStyle/>
          <a:p>
            <a:fld id="{C1CEC8AD-C36D-4865-9526-35C55BE2C655}" type="slidenum">
              <a:rPr lang="he-IL" smtClean="0"/>
              <a:t>‹#›</a:t>
            </a:fld>
            <a:endParaRPr lang="he-IL"/>
          </a:p>
        </p:txBody>
      </p:sp>
    </p:spTree>
    <p:extLst>
      <p:ext uri="{BB962C8B-B14F-4D97-AF65-F5344CB8AC3E}">
        <p14:creationId xmlns:p14="http://schemas.microsoft.com/office/powerpoint/2010/main" val="3640343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DF555-10FE-9C6D-1085-A2B36303833E}"/>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49D2BA3A-4825-5FD3-BEFD-D4B620DAD7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8035E8-4281-D21A-6479-171A154F96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99388735-F8D2-F340-89E1-DDC4F2ACA6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271229-D1AF-AA2B-FB94-BE5604B91E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A20D9D41-A7B7-418C-584E-0C3CF1A6C20E}"/>
              </a:ext>
            </a:extLst>
          </p:cNvPr>
          <p:cNvSpPr>
            <a:spLocks noGrp="1"/>
          </p:cNvSpPr>
          <p:nvPr>
            <p:ph type="dt" sz="half" idx="10"/>
          </p:nvPr>
        </p:nvSpPr>
        <p:spPr/>
        <p:txBody>
          <a:bodyPr/>
          <a:lstStyle/>
          <a:p>
            <a:fld id="{1953F39A-F63B-45A0-8B7F-5CBA1A8D6494}" type="datetimeFigureOut">
              <a:rPr lang="he-IL" smtClean="0"/>
              <a:t>ג'/אב/תשפ"ד</a:t>
            </a:fld>
            <a:endParaRPr lang="he-IL"/>
          </a:p>
        </p:txBody>
      </p:sp>
      <p:sp>
        <p:nvSpPr>
          <p:cNvPr id="8" name="Footer Placeholder 7">
            <a:extLst>
              <a:ext uri="{FF2B5EF4-FFF2-40B4-BE49-F238E27FC236}">
                <a16:creationId xmlns:a16="http://schemas.microsoft.com/office/drawing/2014/main" id="{2A4F621C-E0CC-DA8F-097F-9A2415CEE69F}"/>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BAAF03C3-4B94-6428-5FAA-21B1AD477EBC}"/>
              </a:ext>
            </a:extLst>
          </p:cNvPr>
          <p:cNvSpPr>
            <a:spLocks noGrp="1"/>
          </p:cNvSpPr>
          <p:nvPr>
            <p:ph type="sldNum" sz="quarter" idx="12"/>
          </p:nvPr>
        </p:nvSpPr>
        <p:spPr/>
        <p:txBody>
          <a:bodyPr/>
          <a:lstStyle/>
          <a:p>
            <a:fld id="{C1CEC8AD-C36D-4865-9526-35C55BE2C655}" type="slidenum">
              <a:rPr lang="he-IL" smtClean="0"/>
              <a:t>‹#›</a:t>
            </a:fld>
            <a:endParaRPr lang="he-IL"/>
          </a:p>
        </p:txBody>
      </p:sp>
    </p:spTree>
    <p:extLst>
      <p:ext uri="{BB962C8B-B14F-4D97-AF65-F5344CB8AC3E}">
        <p14:creationId xmlns:p14="http://schemas.microsoft.com/office/powerpoint/2010/main" val="511317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7BD0B-C697-0451-7BAA-811D7B85B1B9}"/>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C1FCCB57-3C45-4087-51F4-7CA68BD6FDC0}"/>
              </a:ext>
            </a:extLst>
          </p:cNvPr>
          <p:cNvSpPr>
            <a:spLocks noGrp="1"/>
          </p:cNvSpPr>
          <p:nvPr>
            <p:ph type="dt" sz="half" idx="10"/>
          </p:nvPr>
        </p:nvSpPr>
        <p:spPr/>
        <p:txBody>
          <a:bodyPr/>
          <a:lstStyle/>
          <a:p>
            <a:fld id="{1953F39A-F63B-45A0-8B7F-5CBA1A8D6494}" type="datetimeFigureOut">
              <a:rPr lang="he-IL" smtClean="0"/>
              <a:t>ג'/אב/תשפ"ד</a:t>
            </a:fld>
            <a:endParaRPr lang="he-IL"/>
          </a:p>
        </p:txBody>
      </p:sp>
      <p:sp>
        <p:nvSpPr>
          <p:cNvPr id="4" name="Footer Placeholder 3">
            <a:extLst>
              <a:ext uri="{FF2B5EF4-FFF2-40B4-BE49-F238E27FC236}">
                <a16:creationId xmlns:a16="http://schemas.microsoft.com/office/drawing/2014/main" id="{26FFC146-D874-6B25-1A31-89762BB84559}"/>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00A3939F-8EFB-8086-B298-B3D3CC6AA7D6}"/>
              </a:ext>
            </a:extLst>
          </p:cNvPr>
          <p:cNvSpPr>
            <a:spLocks noGrp="1"/>
          </p:cNvSpPr>
          <p:nvPr>
            <p:ph type="sldNum" sz="quarter" idx="12"/>
          </p:nvPr>
        </p:nvSpPr>
        <p:spPr/>
        <p:txBody>
          <a:bodyPr/>
          <a:lstStyle/>
          <a:p>
            <a:fld id="{C1CEC8AD-C36D-4865-9526-35C55BE2C655}" type="slidenum">
              <a:rPr lang="he-IL" smtClean="0"/>
              <a:t>‹#›</a:t>
            </a:fld>
            <a:endParaRPr lang="he-IL"/>
          </a:p>
        </p:txBody>
      </p:sp>
    </p:spTree>
    <p:extLst>
      <p:ext uri="{BB962C8B-B14F-4D97-AF65-F5344CB8AC3E}">
        <p14:creationId xmlns:p14="http://schemas.microsoft.com/office/powerpoint/2010/main" val="4120081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8CC365-5715-3BC0-9A88-16D51CB5DD2E}"/>
              </a:ext>
            </a:extLst>
          </p:cNvPr>
          <p:cNvSpPr>
            <a:spLocks noGrp="1"/>
          </p:cNvSpPr>
          <p:nvPr>
            <p:ph type="dt" sz="half" idx="10"/>
          </p:nvPr>
        </p:nvSpPr>
        <p:spPr/>
        <p:txBody>
          <a:bodyPr/>
          <a:lstStyle/>
          <a:p>
            <a:fld id="{1953F39A-F63B-45A0-8B7F-5CBA1A8D6494}" type="datetimeFigureOut">
              <a:rPr lang="he-IL" smtClean="0"/>
              <a:t>ג'/אב/תשפ"ד</a:t>
            </a:fld>
            <a:endParaRPr lang="he-IL"/>
          </a:p>
        </p:txBody>
      </p:sp>
      <p:sp>
        <p:nvSpPr>
          <p:cNvPr id="3" name="Footer Placeholder 2">
            <a:extLst>
              <a:ext uri="{FF2B5EF4-FFF2-40B4-BE49-F238E27FC236}">
                <a16:creationId xmlns:a16="http://schemas.microsoft.com/office/drawing/2014/main" id="{182A27D8-4565-AE73-B2F3-F9E8F1B97C75}"/>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570F4071-2F8A-3BDE-4CC9-D46EFAAF8C2F}"/>
              </a:ext>
            </a:extLst>
          </p:cNvPr>
          <p:cNvSpPr>
            <a:spLocks noGrp="1"/>
          </p:cNvSpPr>
          <p:nvPr>
            <p:ph type="sldNum" sz="quarter" idx="12"/>
          </p:nvPr>
        </p:nvSpPr>
        <p:spPr/>
        <p:txBody>
          <a:bodyPr/>
          <a:lstStyle/>
          <a:p>
            <a:fld id="{C1CEC8AD-C36D-4865-9526-35C55BE2C655}" type="slidenum">
              <a:rPr lang="he-IL" smtClean="0"/>
              <a:t>‹#›</a:t>
            </a:fld>
            <a:endParaRPr lang="he-IL"/>
          </a:p>
        </p:txBody>
      </p:sp>
    </p:spTree>
    <p:extLst>
      <p:ext uri="{BB962C8B-B14F-4D97-AF65-F5344CB8AC3E}">
        <p14:creationId xmlns:p14="http://schemas.microsoft.com/office/powerpoint/2010/main" val="1872013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2CEAD-F405-4627-95A4-E1C8A0D881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7B0E7403-C683-415E-402C-FCAEF90DB7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FC685867-3F98-4D19-0D1B-60A07316AB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875303-5A23-E5C9-3B5A-B52A331B8867}"/>
              </a:ext>
            </a:extLst>
          </p:cNvPr>
          <p:cNvSpPr>
            <a:spLocks noGrp="1"/>
          </p:cNvSpPr>
          <p:nvPr>
            <p:ph type="dt" sz="half" idx="10"/>
          </p:nvPr>
        </p:nvSpPr>
        <p:spPr/>
        <p:txBody>
          <a:bodyPr/>
          <a:lstStyle/>
          <a:p>
            <a:fld id="{1953F39A-F63B-45A0-8B7F-5CBA1A8D6494}" type="datetimeFigureOut">
              <a:rPr lang="he-IL" smtClean="0"/>
              <a:t>ג'/אב/תשפ"ד</a:t>
            </a:fld>
            <a:endParaRPr lang="he-IL"/>
          </a:p>
        </p:txBody>
      </p:sp>
      <p:sp>
        <p:nvSpPr>
          <p:cNvPr id="6" name="Footer Placeholder 5">
            <a:extLst>
              <a:ext uri="{FF2B5EF4-FFF2-40B4-BE49-F238E27FC236}">
                <a16:creationId xmlns:a16="http://schemas.microsoft.com/office/drawing/2014/main" id="{CD31B3E4-3AA3-76F1-AEA8-28FC8A592DC8}"/>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7C73DAAE-52C2-6F90-9B48-C35A29C53584}"/>
              </a:ext>
            </a:extLst>
          </p:cNvPr>
          <p:cNvSpPr>
            <a:spLocks noGrp="1"/>
          </p:cNvSpPr>
          <p:nvPr>
            <p:ph type="sldNum" sz="quarter" idx="12"/>
          </p:nvPr>
        </p:nvSpPr>
        <p:spPr/>
        <p:txBody>
          <a:bodyPr/>
          <a:lstStyle/>
          <a:p>
            <a:fld id="{C1CEC8AD-C36D-4865-9526-35C55BE2C655}" type="slidenum">
              <a:rPr lang="he-IL" smtClean="0"/>
              <a:t>‹#›</a:t>
            </a:fld>
            <a:endParaRPr lang="he-IL"/>
          </a:p>
        </p:txBody>
      </p:sp>
    </p:spTree>
    <p:extLst>
      <p:ext uri="{BB962C8B-B14F-4D97-AF65-F5344CB8AC3E}">
        <p14:creationId xmlns:p14="http://schemas.microsoft.com/office/powerpoint/2010/main" val="28535844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5A2C5-130F-0925-9D42-F716940975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C05593DB-6429-FC7B-B2CF-2A5718B421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E7867E58-6426-DF82-E1C7-A0047E0881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913E4B-80AA-E8B1-AE10-18BA7913B557}"/>
              </a:ext>
            </a:extLst>
          </p:cNvPr>
          <p:cNvSpPr>
            <a:spLocks noGrp="1"/>
          </p:cNvSpPr>
          <p:nvPr>
            <p:ph type="dt" sz="half" idx="10"/>
          </p:nvPr>
        </p:nvSpPr>
        <p:spPr/>
        <p:txBody>
          <a:bodyPr/>
          <a:lstStyle/>
          <a:p>
            <a:fld id="{1953F39A-F63B-45A0-8B7F-5CBA1A8D6494}" type="datetimeFigureOut">
              <a:rPr lang="he-IL" smtClean="0"/>
              <a:t>ג'/אב/תשפ"ד</a:t>
            </a:fld>
            <a:endParaRPr lang="he-IL"/>
          </a:p>
        </p:txBody>
      </p:sp>
      <p:sp>
        <p:nvSpPr>
          <p:cNvPr id="6" name="Footer Placeholder 5">
            <a:extLst>
              <a:ext uri="{FF2B5EF4-FFF2-40B4-BE49-F238E27FC236}">
                <a16:creationId xmlns:a16="http://schemas.microsoft.com/office/drawing/2014/main" id="{DD88B322-C784-B330-ACB5-FE7E5A97C8E6}"/>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12502F16-6E3A-FD53-DF06-CC8430E4F4DD}"/>
              </a:ext>
            </a:extLst>
          </p:cNvPr>
          <p:cNvSpPr>
            <a:spLocks noGrp="1"/>
          </p:cNvSpPr>
          <p:nvPr>
            <p:ph type="sldNum" sz="quarter" idx="12"/>
          </p:nvPr>
        </p:nvSpPr>
        <p:spPr/>
        <p:txBody>
          <a:bodyPr/>
          <a:lstStyle/>
          <a:p>
            <a:fld id="{C1CEC8AD-C36D-4865-9526-35C55BE2C655}" type="slidenum">
              <a:rPr lang="he-IL" smtClean="0"/>
              <a:t>‹#›</a:t>
            </a:fld>
            <a:endParaRPr lang="he-IL"/>
          </a:p>
        </p:txBody>
      </p:sp>
    </p:spTree>
    <p:extLst>
      <p:ext uri="{BB962C8B-B14F-4D97-AF65-F5344CB8AC3E}">
        <p14:creationId xmlns:p14="http://schemas.microsoft.com/office/powerpoint/2010/main" val="2250196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C54EBC-DEF2-BAAD-14BB-F41C3A7F8A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8864C75B-747C-9487-EEC4-54B5856231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F63C16AA-8C7A-9A3D-8CBD-13695B5BD2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953F39A-F63B-45A0-8B7F-5CBA1A8D6494}" type="datetimeFigureOut">
              <a:rPr lang="he-IL" smtClean="0"/>
              <a:t>ג'/אב/תשפ"ד</a:t>
            </a:fld>
            <a:endParaRPr lang="he-IL"/>
          </a:p>
        </p:txBody>
      </p:sp>
      <p:sp>
        <p:nvSpPr>
          <p:cNvPr id="5" name="Footer Placeholder 4">
            <a:extLst>
              <a:ext uri="{FF2B5EF4-FFF2-40B4-BE49-F238E27FC236}">
                <a16:creationId xmlns:a16="http://schemas.microsoft.com/office/drawing/2014/main" id="{A1DA0CDD-F70F-00D7-5A01-B122060EF9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he-IL"/>
          </a:p>
        </p:txBody>
      </p:sp>
      <p:sp>
        <p:nvSpPr>
          <p:cNvPr id="6" name="Slide Number Placeholder 5">
            <a:extLst>
              <a:ext uri="{FF2B5EF4-FFF2-40B4-BE49-F238E27FC236}">
                <a16:creationId xmlns:a16="http://schemas.microsoft.com/office/drawing/2014/main" id="{BB0CCE90-D27A-4244-608B-A14378C5D1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1CEC8AD-C36D-4865-9526-35C55BE2C655}" type="slidenum">
              <a:rPr lang="he-IL" smtClean="0"/>
              <a:t>‹#›</a:t>
            </a:fld>
            <a:endParaRPr lang="he-IL"/>
          </a:p>
        </p:txBody>
      </p:sp>
    </p:spTree>
    <p:extLst>
      <p:ext uri="{BB962C8B-B14F-4D97-AF65-F5344CB8AC3E}">
        <p14:creationId xmlns:p14="http://schemas.microsoft.com/office/powerpoint/2010/main" val="40818612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3BD9EB02-9CB8-E44F-3D36-9FD2C0E3BCBC}"/>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7636C0E3-B016-0C6C-7B9A-9374A63C4B04}"/>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9125EFC5-C38A-E221-C21E-D3EC6BA0E82E}"/>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82000"/>
                  </a:schemeClr>
                </a:solidFill>
              </a:defRPr>
            </a:lvl1pPr>
          </a:lstStyle>
          <a:p>
            <a:fld id="{6E7CAB68-A242-4F28-B785-16A5421BF534}" type="datetimeFigureOut">
              <a:rPr lang="he-IL" smtClean="0"/>
              <a:t>ג'/אב/תשפ"ד</a:t>
            </a:fld>
            <a:endParaRPr lang="he-IL"/>
          </a:p>
        </p:txBody>
      </p:sp>
      <p:sp>
        <p:nvSpPr>
          <p:cNvPr id="5" name="מציין מיקום של כותרת תחתונה 4">
            <a:extLst>
              <a:ext uri="{FF2B5EF4-FFF2-40B4-BE49-F238E27FC236}">
                <a16:creationId xmlns:a16="http://schemas.microsoft.com/office/drawing/2014/main" id="{F7355275-AB01-FD43-CBD0-E4E419E490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82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E6F0529D-DB29-115E-6153-C315CD0872A3}"/>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82000"/>
                  </a:schemeClr>
                </a:solidFill>
              </a:defRPr>
            </a:lvl1pPr>
          </a:lstStyle>
          <a:p>
            <a:fld id="{7544B187-E76D-4C6E-97BB-249791777710}" type="slidenum">
              <a:rPr lang="he-IL" smtClean="0"/>
              <a:t>‹#›</a:t>
            </a:fld>
            <a:endParaRPr lang="he-IL"/>
          </a:p>
        </p:txBody>
      </p:sp>
    </p:spTree>
    <p:extLst>
      <p:ext uri="{BB962C8B-B14F-4D97-AF65-F5344CB8AC3E}">
        <p14:creationId xmlns:p14="http://schemas.microsoft.com/office/powerpoint/2010/main" val="16914777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hyperlink" Target="https://colab.research.google.com/github/DorShabat/Cryptology-Project/blob/main/Submmition/Secure%20Payment%20using%20SM4%20with%20ECDH%20and%20Schnorr%20Signature.ipynb" TargetMode="External"/><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microsoft.com/office/2007/relationships/hdphoto" Target="../media/hdphoto1.wdp"/><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2.svg"/><Relationship Id="rId5" Type="http://schemas.openxmlformats.org/officeDocument/2006/relationships/image" Target="../media/image7.png"/><Relationship Id="rId4" Type="http://schemas.openxmlformats.org/officeDocument/2006/relationships/image" Target="../media/image21.sv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sv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29.png"/><Relationship Id="rId7"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50.png"/><Relationship Id="rId5" Type="http://schemas.openxmlformats.org/officeDocument/2006/relationships/image" Target="../media/image40.png"/><Relationship Id="rId9"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0.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36.png"/><Relationship Id="rId4" Type="http://schemas.openxmlformats.org/officeDocument/2006/relationships/image" Target="../media/image34.sv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5.png"/><Relationship Id="rId18" Type="http://schemas.openxmlformats.org/officeDocument/2006/relationships/image" Target="../media/image61.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4.png"/><Relationship Id="rId17" Type="http://schemas.openxmlformats.org/officeDocument/2006/relationships/image" Target="../media/image59.png"/><Relationship Id="rId2" Type="http://schemas.openxmlformats.org/officeDocument/2006/relationships/notesSlide" Target="../notesSlides/notesSlide25.xml"/><Relationship Id="rId16" Type="http://schemas.openxmlformats.org/officeDocument/2006/relationships/image" Target="../media/image58.png"/><Relationship Id="rId1" Type="http://schemas.openxmlformats.org/officeDocument/2006/relationships/slideLayout" Target="../slideLayouts/slideLayout1.xml"/><Relationship Id="rId6" Type="http://schemas.openxmlformats.org/officeDocument/2006/relationships/image" Target="../media/image47.svg"/><Relationship Id="rId11" Type="http://schemas.openxmlformats.org/officeDocument/2006/relationships/image" Target="../media/image53.png"/><Relationship Id="rId5" Type="http://schemas.openxmlformats.org/officeDocument/2006/relationships/image" Target="../media/image46.png"/><Relationship Id="rId15" Type="http://schemas.openxmlformats.org/officeDocument/2006/relationships/image" Target="../media/image57.png"/><Relationship Id="rId10" Type="http://schemas.openxmlformats.org/officeDocument/2006/relationships/image" Target="../media/image52.png"/><Relationship Id="rId4" Type="http://schemas.openxmlformats.org/officeDocument/2006/relationships/image" Target="../media/image45.svg"/><Relationship Id="rId9" Type="http://schemas.openxmlformats.org/officeDocument/2006/relationships/image" Target="../media/image51.png"/><Relationship Id="rId1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60.png"/></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30.png"/></Relationships>
</file>

<file path=ppt/slides/_rels/slide28.xml.rels><?xml version="1.0" encoding="UTF-8" standalone="yes"?>
<Relationships xmlns="http://schemas.openxmlformats.org/package/2006/relationships"><Relationship Id="rId8" Type="http://schemas.openxmlformats.org/officeDocument/2006/relationships/image" Target="../media/image540.png"/><Relationship Id="rId13" Type="http://schemas.openxmlformats.org/officeDocument/2006/relationships/image" Target="../media/image590.png"/><Relationship Id="rId18" Type="http://schemas.openxmlformats.org/officeDocument/2006/relationships/image" Target="../media/image65.png"/><Relationship Id="rId3" Type="http://schemas.openxmlformats.org/officeDocument/2006/relationships/image" Target="../media/image44.png"/><Relationship Id="rId21" Type="http://schemas.openxmlformats.org/officeDocument/2006/relationships/image" Target="../media/image610.png"/><Relationship Id="rId12" Type="http://schemas.openxmlformats.org/officeDocument/2006/relationships/image" Target="../media/image580.png"/><Relationship Id="rId17" Type="http://schemas.openxmlformats.org/officeDocument/2006/relationships/image" Target="../media/image64.png"/><Relationship Id="rId2" Type="http://schemas.openxmlformats.org/officeDocument/2006/relationships/notesSlide" Target="../notesSlides/notesSlide28.xml"/><Relationship Id="rId16" Type="http://schemas.openxmlformats.org/officeDocument/2006/relationships/image" Target="../media/image630.png"/><Relationship Id="rId20" Type="http://schemas.openxmlformats.org/officeDocument/2006/relationships/image" Target="../media/image530.png"/><Relationship Id="rId1" Type="http://schemas.openxmlformats.org/officeDocument/2006/relationships/slideLayout" Target="../slideLayouts/slideLayout1.xml"/><Relationship Id="rId6" Type="http://schemas.openxmlformats.org/officeDocument/2006/relationships/image" Target="../media/image47.svg"/><Relationship Id="rId11" Type="http://schemas.openxmlformats.org/officeDocument/2006/relationships/image" Target="../media/image570.png"/><Relationship Id="rId24" Type="http://schemas.openxmlformats.org/officeDocument/2006/relationships/image" Target="../media/image68.svg"/><Relationship Id="rId5" Type="http://schemas.openxmlformats.org/officeDocument/2006/relationships/image" Target="../media/image46.png"/><Relationship Id="rId15" Type="http://schemas.openxmlformats.org/officeDocument/2006/relationships/image" Target="../media/image520.png"/><Relationship Id="rId23" Type="http://schemas.openxmlformats.org/officeDocument/2006/relationships/image" Target="../media/image67.png"/><Relationship Id="rId10" Type="http://schemas.openxmlformats.org/officeDocument/2006/relationships/image" Target="../media/image560.png"/><Relationship Id="rId19" Type="http://schemas.openxmlformats.org/officeDocument/2006/relationships/image" Target="../media/image66.png"/><Relationship Id="rId4" Type="http://schemas.openxmlformats.org/officeDocument/2006/relationships/image" Target="../media/image45.svg"/><Relationship Id="rId9" Type="http://schemas.openxmlformats.org/officeDocument/2006/relationships/image" Target="../media/image550.png"/><Relationship Id="rId14" Type="http://schemas.openxmlformats.org/officeDocument/2006/relationships/image" Target="../media/image510.png"/><Relationship Id="rId22" Type="http://schemas.openxmlformats.org/officeDocument/2006/relationships/image" Target="../media/image620.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colab.research.google.com/github/DorShabat/Cryptology-Project/blob/main/Submmition/Secure%20Payment%20using%20SM4%20with%20ECDH%20and%20Schnorr%20Signature.ipynb" TargetMode="External"/><Relationship Id="rId1" Type="http://schemas.openxmlformats.org/officeDocument/2006/relationships/slideLayout" Target="../slideLayouts/slideLayout1.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3.gif"/></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7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0997BEE-D9C0-782B-47B8-8DFF0B238DCD}"/>
              </a:ext>
            </a:extLst>
          </p:cNvPr>
          <p:cNvSpPr txBox="1"/>
          <p:nvPr/>
        </p:nvSpPr>
        <p:spPr>
          <a:xfrm>
            <a:off x="2251581" y="436839"/>
            <a:ext cx="8073958" cy="1297115"/>
          </a:xfrm>
          <a:prstGeom prst="rect">
            <a:avLst/>
          </a:prstGeom>
        </p:spPr>
        <p:txBody>
          <a:bodyPr vert="horz" lIns="91440" tIns="45720" rIns="91440" bIns="45720" rtlCol="0" anchor="t">
            <a:normAutofit/>
          </a:bodyPr>
          <a:lstStyle/>
          <a:p>
            <a:pPr algn="ctr">
              <a:lnSpc>
                <a:spcPct val="90000"/>
              </a:lnSpc>
              <a:spcBef>
                <a:spcPct val="0"/>
              </a:spcBef>
              <a:spcAft>
                <a:spcPts val="600"/>
              </a:spcAft>
            </a:pPr>
            <a:r>
              <a:rPr lang="en-US" sz="4000" b="1" kern="1200" dirty="0">
                <a:solidFill>
                  <a:schemeClr val="accent1">
                    <a:lumMod val="75000"/>
                  </a:schemeClr>
                </a:solidFill>
                <a:latin typeface="David" panose="020E0502060401010101" pitchFamily="34" charset="-79"/>
                <a:ea typeface="+mj-ea"/>
                <a:cs typeface="David" panose="020E0502060401010101" pitchFamily="34" charset="-79"/>
              </a:rPr>
              <a:t>Data Security and Cryptology - </a:t>
            </a:r>
          </a:p>
          <a:p>
            <a:pPr algn="ctr">
              <a:lnSpc>
                <a:spcPct val="90000"/>
              </a:lnSpc>
              <a:spcBef>
                <a:spcPct val="0"/>
              </a:spcBef>
              <a:spcAft>
                <a:spcPts val="600"/>
              </a:spcAft>
            </a:pPr>
            <a:r>
              <a:rPr lang="en-US" sz="4000" b="1" kern="1200" dirty="0">
                <a:solidFill>
                  <a:schemeClr val="accent1">
                    <a:lumMod val="75000"/>
                  </a:schemeClr>
                </a:solidFill>
                <a:latin typeface="David" panose="020E0502060401010101" pitchFamily="34" charset="-79"/>
                <a:ea typeface="+mj-ea"/>
                <a:cs typeface="David" panose="020E0502060401010101" pitchFamily="34" charset="-79"/>
              </a:rPr>
              <a:t>Final Project</a:t>
            </a:r>
          </a:p>
        </p:txBody>
      </p:sp>
      <p:grpSp>
        <p:nvGrpSpPr>
          <p:cNvPr id="27" name="Group 26">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8" name="Freeform: Shape 17">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19" name="Freeform: Shape 18">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20" name="Freeform: Shape 19">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grpSp>
      <p:sp>
        <p:nvSpPr>
          <p:cNvPr id="4" name="TextBox 3">
            <a:extLst>
              <a:ext uri="{FF2B5EF4-FFF2-40B4-BE49-F238E27FC236}">
                <a16:creationId xmlns:a16="http://schemas.microsoft.com/office/drawing/2014/main" id="{4FF78124-A5BD-BF84-E9FD-B62FD575EA66}"/>
              </a:ext>
            </a:extLst>
          </p:cNvPr>
          <p:cNvSpPr txBox="1"/>
          <p:nvPr/>
        </p:nvSpPr>
        <p:spPr>
          <a:xfrm>
            <a:off x="8770889" y="5109043"/>
            <a:ext cx="4967925" cy="1031051"/>
          </a:xfrm>
          <a:prstGeom prst="rect">
            <a:avLst/>
          </a:prstGeom>
          <a:noFill/>
        </p:spPr>
        <p:txBody>
          <a:bodyPr wrap="square" rtlCol="1">
            <a:spAutoFit/>
          </a:bodyPr>
          <a:lstStyle/>
          <a:p>
            <a:pPr marL="457200" indent="-457200">
              <a:spcAft>
                <a:spcPts val="600"/>
              </a:spcAft>
              <a:buFont typeface="Arial" panose="020B0604020202020204" pitchFamily="34" charset="0"/>
              <a:buChar char="•"/>
            </a:pPr>
            <a:r>
              <a:rPr lang="en-US" sz="2800" dirty="0">
                <a:latin typeface="David" panose="020E0502060401010101" pitchFamily="34" charset="-79"/>
                <a:cs typeface="David" panose="020E0502060401010101" pitchFamily="34" charset="-79"/>
              </a:rPr>
              <a:t>Dor Shabat </a:t>
            </a:r>
          </a:p>
          <a:p>
            <a:pPr marL="457200" indent="-457200">
              <a:spcAft>
                <a:spcPts val="600"/>
              </a:spcAft>
              <a:buFont typeface="Arial" panose="020B0604020202020204" pitchFamily="34" charset="0"/>
              <a:buChar char="•"/>
            </a:pPr>
            <a:r>
              <a:rPr lang="en-US" sz="2800" dirty="0">
                <a:latin typeface="David" panose="020E0502060401010101" pitchFamily="34" charset="-79"/>
                <a:cs typeface="David" panose="020E0502060401010101" pitchFamily="34" charset="-79"/>
              </a:rPr>
              <a:t>Yuval Rozner </a:t>
            </a:r>
            <a:endParaRPr lang="he-IL" sz="2800" dirty="0">
              <a:latin typeface="David" panose="020E0502060401010101" pitchFamily="34" charset="-79"/>
              <a:cs typeface="David" panose="020E0502060401010101" pitchFamily="34" charset="-79"/>
            </a:endParaRPr>
          </a:p>
        </p:txBody>
      </p:sp>
      <p:grpSp>
        <p:nvGrpSpPr>
          <p:cNvPr id="36" name="Group 35">
            <a:extLst>
              <a:ext uri="{FF2B5EF4-FFF2-40B4-BE49-F238E27FC236}">
                <a16:creationId xmlns:a16="http://schemas.microsoft.com/office/drawing/2014/main" id="{39F75AC9-7AC7-65FE-3488-64B0E67794D8}"/>
              </a:ext>
            </a:extLst>
          </p:cNvPr>
          <p:cNvGrpSpPr/>
          <p:nvPr/>
        </p:nvGrpSpPr>
        <p:grpSpPr>
          <a:xfrm>
            <a:off x="946858" y="1944171"/>
            <a:ext cx="8027040" cy="2969658"/>
            <a:chOff x="5036199" y="1995595"/>
            <a:chExt cx="8027040" cy="2969658"/>
          </a:xfrm>
        </p:grpSpPr>
        <p:sp>
          <p:nvSpPr>
            <p:cNvPr id="7" name="TextBox 6">
              <a:extLst>
                <a:ext uri="{FF2B5EF4-FFF2-40B4-BE49-F238E27FC236}">
                  <a16:creationId xmlns:a16="http://schemas.microsoft.com/office/drawing/2014/main" id="{06B00C66-2EFA-03EB-CC60-C984F10C25FE}"/>
                </a:ext>
              </a:extLst>
            </p:cNvPr>
            <p:cNvSpPr txBox="1"/>
            <p:nvPr/>
          </p:nvSpPr>
          <p:spPr>
            <a:xfrm>
              <a:off x="6234422" y="1995595"/>
              <a:ext cx="6828817" cy="2954655"/>
            </a:xfrm>
            <a:prstGeom prst="rect">
              <a:avLst/>
            </a:prstGeom>
            <a:noFill/>
          </p:spPr>
          <p:txBody>
            <a:bodyPr wrap="square" rtlCol="1">
              <a:spAutoFit/>
            </a:bodyPr>
            <a:lstStyle/>
            <a:p>
              <a:pPr>
                <a:lnSpc>
                  <a:spcPct val="200000"/>
                </a:lnSpc>
                <a:spcAft>
                  <a:spcPts val="600"/>
                </a:spcAft>
              </a:pPr>
              <a:r>
                <a:rPr lang="en-US" sz="2400" b="1" dirty="0">
                  <a:latin typeface="David" panose="020E0502060401010101" pitchFamily="34" charset="-79"/>
                  <a:cs typeface="David" panose="020E0502060401010101" pitchFamily="34" charset="-79"/>
                </a:rPr>
                <a:t>Secure payment</a:t>
              </a:r>
              <a:br>
                <a:rPr lang="en-US" sz="2400" dirty="0">
                  <a:latin typeface="David" panose="020E0502060401010101" pitchFamily="34" charset="-79"/>
                  <a:cs typeface="David" panose="020E0502060401010101" pitchFamily="34" charset="-79"/>
                </a:rPr>
              </a:br>
              <a:r>
                <a:rPr lang="en-US" sz="2400" b="1" dirty="0">
                  <a:latin typeface="David" panose="020E0502060401010101" pitchFamily="34" charset="-79"/>
                  <a:cs typeface="David" panose="020E0502060401010101" pitchFamily="34" charset="-79"/>
                </a:rPr>
                <a:t>Schnorr Signature </a:t>
              </a:r>
              <a:r>
                <a:rPr lang="en-US" sz="2400" dirty="0">
                  <a:latin typeface="David" panose="020E0502060401010101" pitchFamily="34" charset="-79"/>
                  <a:cs typeface="David" panose="020E0502060401010101" pitchFamily="34" charset="-79"/>
                </a:rPr>
                <a:t>for server identification.</a:t>
              </a:r>
              <a:br>
                <a:rPr lang="en-US" sz="2400" dirty="0">
                  <a:latin typeface="David" panose="020E0502060401010101" pitchFamily="34" charset="-79"/>
                  <a:cs typeface="David" panose="020E0502060401010101" pitchFamily="34" charset="-79"/>
                </a:rPr>
              </a:br>
              <a:r>
                <a:rPr lang="en-US" sz="2400" b="1" dirty="0">
                  <a:latin typeface="David" panose="020E0502060401010101" pitchFamily="34" charset="-79"/>
                  <a:cs typeface="David" panose="020E0502060401010101" pitchFamily="34" charset="-79"/>
                </a:rPr>
                <a:t>SM4</a:t>
              </a:r>
              <a:r>
                <a:rPr lang="en-US" sz="2400" dirty="0">
                  <a:latin typeface="David" panose="020E0502060401010101" pitchFamily="34" charset="-79"/>
                  <a:cs typeface="David" panose="020E0502060401010101" pitchFamily="34" charset="-79"/>
                </a:rPr>
                <a:t> encoder – decoder</a:t>
              </a:r>
              <a:br>
                <a:rPr lang="en-US" sz="2400" dirty="0">
                  <a:latin typeface="David" panose="020E0502060401010101" pitchFamily="34" charset="-79"/>
                  <a:cs typeface="David" panose="020E0502060401010101" pitchFamily="34" charset="-79"/>
                </a:rPr>
              </a:br>
              <a:r>
                <a:rPr lang="en-US" sz="2400" b="1" dirty="0">
                  <a:latin typeface="David" panose="020E0502060401010101" pitchFamily="34" charset="-79"/>
                  <a:cs typeface="David" panose="020E0502060401010101" pitchFamily="34" charset="-79"/>
                </a:rPr>
                <a:t>ECDH</a:t>
              </a:r>
              <a:r>
                <a:rPr lang="en-US" sz="2400" dirty="0">
                  <a:latin typeface="David" panose="020E0502060401010101" pitchFamily="34" charset="-79"/>
                  <a:cs typeface="David" panose="020E0502060401010101" pitchFamily="34" charset="-79"/>
                </a:rPr>
                <a:t> key generation. </a:t>
              </a:r>
            </a:p>
          </p:txBody>
        </p:sp>
        <p:pic>
          <p:nvPicPr>
            <p:cNvPr id="11" name="Graphic 10" descr="Credit card">
              <a:extLst>
                <a:ext uri="{FF2B5EF4-FFF2-40B4-BE49-F238E27FC236}">
                  <a16:creationId xmlns:a16="http://schemas.microsoft.com/office/drawing/2014/main" id="{232C71D6-0634-2A4F-0D73-376DE6C4AF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36873" y="2229160"/>
              <a:ext cx="551333" cy="551333"/>
            </a:xfrm>
            <a:custGeom>
              <a:avLst/>
              <a:gdLst/>
              <a:ahLst/>
              <a:cxnLst/>
              <a:rect l="l" t="t" r="r" b="b"/>
              <a:pathLst>
                <a:path w="4141760" h="4377846">
                  <a:moveTo>
                    <a:pt x="0" y="0"/>
                  </a:moveTo>
                  <a:lnTo>
                    <a:pt x="4141760" y="0"/>
                  </a:lnTo>
                  <a:lnTo>
                    <a:pt x="4141760" y="4377846"/>
                  </a:lnTo>
                  <a:lnTo>
                    <a:pt x="0" y="4377846"/>
                  </a:lnTo>
                  <a:close/>
                </a:path>
              </a:pathLst>
            </a:custGeom>
          </p:spPr>
        </p:pic>
        <p:pic>
          <p:nvPicPr>
            <p:cNvPr id="32" name="Graphic 31" descr="Employee Badge">
              <a:extLst>
                <a:ext uri="{FF2B5EF4-FFF2-40B4-BE49-F238E27FC236}">
                  <a16:creationId xmlns:a16="http://schemas.microsoft.com/office/drawing/2014/main" id="{CBBBFD51-327E-8859-BC92-CA016C6237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36876" y="2913791"/>
              <a:ext cx="551333" cy="551333"/>
            </a:xfrm>
            <a:custGeom>
              <a:avLst/>
              <a:gdLst/>
              <a:ahLst/>
              <a:cxnLst/>
              <a:rect l="l" t="t" r="r" b="b"/>
              <a:pathLst>
                <a:path w="4141760" h="4377846">
                  <a:moveTo>
                    <a:pt x="0" y="0"/>
                  </a:moveTo>
                  <a:lnTo>
                    <a:pt x="4141760" y="0"/>
                  </a:lnTo>
                  <a:lnTo>
                    <a:pt x="4141760" y="4377846"/>
                  </a:lnTo>
                  <a:lnTo>
                    <a:pt x="0" y="4377846"/>
                  </a:lnTo>
                  <a:close/>
                </a:path>
              </a:pathLst>
            </a:custGeom>
          </p:spPr>
        </p:pic>
        <p:pic>
          <p:nvPicPr>
            <p:cNvPr id="33" name="Graphic 32" descr="Lock">
              <a:extLst>
                <a:ext uri="{FF2B5EF4-FFF2-40B4-BE49-F238E27FC236}">
                  <a16:creationId xmlns:a16="http://schemas.microsoft.com/office/drawing/2014/main" id="{97458A29-FDDA-A65B-A767-5A92B386564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36199" y="3709832"/>
              <a:ext cx="551333" cy="551333"/>
            </a:xfrm>
            <a:custGeom>
              <a:avLst/>
              <a:gdLst/>
              <a:ahLst/>
              <a:cxnLst/>
              <a:rect l="l" t="t" r="r" b="b"/>
              <a:pathLst>
                <a:path w="4141760" h="4377846">
                  <a:moveTo>
                    <a:pt x="0" y="0"/>
                  </a:moveTo>
                  <a:lnTo>
                    <a:pt x="4141760" y="0"/>
                  </a:lnTo>
                  <a:lnTo>
                    <a:pt x="4141760" y="4377846"/>
                  </a:lnTo>
                  <a:lnTo>
                    <a:pt x="0" y="4377846"/>
                  </a:lnTo>
                  <a:close/>
                </a:path>
              </a:pathLst>
            </a:custGeom>
          </p:spPr>
        </p:pic>
        <p:pic>
          <p:nvPicPr>
            <p:cNvPr id="34" name="Graphic 33" descr="Unlock">
              <a:extLst>
                <a:ext uri="{FF2B5EF4-FFF2-40B4-BE49-F238E27FC236}">
                  <a16:creationId xmlns:a16="http://schemas.microsoft.com/office/drawing/2014/main" id="{268A0BB4-7F71-F562-15FB-74C649E99C8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461128" y="3709832"/>
              <a:ext cx="551333" cy="551333"/>
            </a:xfrm>
            <a:custGeom>
              <a:avLst/>
              <a:gdLst/>
              <a:ahLst/>
              <a:cxnLst/>
              <a:rect l="l" t="t" r="r" b="b"/>
              <a:pathLst>
                <a:path w="4141760" h="4377846">
                  <a:moveTo>
                    <a:pt x="0" y="0"/>
                  </a:moveTo>
                  <a:lnTo>
                    <a:pt x="4141760" y="0"/>
                  </a:lnTo>
                  <a:lnTo>
                    <a:pt x="4141760" y="4377846"/>
                  </a:lnTo>
                  <a:lnTo>
                    <a:pt x="0" y="4377846"/>
                  </a:lnTo>
                  <a:close/>
                </a:path>
              </a:pathLst>
            </a:custGeom>
          </p:spPr>
        </p:pic>
        <p:pic>
          <p:nvPicPr>
            <p:cNvPr id="35" name="Graphic 34" descr="Key with solid fill">
              <a:extLst>
                <a:ext uri="{FF2B5EF4-FFF2-40B4-BE49-F238E27FC236}">
                  <a16:creationId xmlns:a16="http://schemas.microsoft.com/office/drawing/2014/main" id="{20690D12-54DF-B36A-D76A-349B28E8F2C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5236873" y="4413919"/>
              <a:ext cx="551334" cy="551334"/>
            </a:xfrm>
            <a:custGeom>
              <a:avLst/>
              <a:gdLst/>
              <a:ahLst/>
              <a:cxnLst/>
              <a:rect l="l" t="t" r="r" b="b"/>
              <a:pathLst>
                <a:path w="4141760" h="4377846">
                  <a:moveTo>
                    <a:pt x="0" y="0"/>
                  </a:moveTo>
                  <a:lnTo>
                    <a:pt x="4141760" y="0"/>
                  </a:lnTo>
                  <a:lnTo>
                    <a:pt x="4141760" y="4377846"/>
                  </a:lnTo>
                  <a:lnTo>
                    <a:pt x="0" y="4377846"/>
                  </a:lnTo>
                  <a:close/>
                </a:path>
              </a:pathLst>
            </a:custGeom>
          </p:spPr>
        </p:pic>
      </p:grpSp>
      <p:grpSp>
        <p:nvGrpSpPr>
          <p:cNvPr id="3" name="Group 2">
            <a:extLst>
              <a:ext uri="{FF2B5EF4-FFF2-40B4-BE49-F238E27FC236}">
                <a16:creationId xmlns:a16="http://schemas.microsoft.com/office/drawing/2014/main" id="{FF47C38A-32D4-99FC-D126-BF953AC60C47}"/>
              </a:ext>
            </a:extLst>
          </p:cNvPr>
          <p:cNvGrpSpPr/>
          <p:nvPr/>
        </p:nvGrpSpPr>
        <p:grpSpPr>
          <a:xfrm>
            <a:off x="517312" y="5990049"/>
            <a:ext cx="5121985" cy="459836"/>
            <a:chOff x="6288560" y="4779901"/>
            <a:chExt cx="5121985" cy="459836"/>
          </a:xfrm>
        </p:grpSpPr>
        <p:sp>
          <p:nvSpPr>
            <p:cNvPr id="9" name="TextBox 8">
              <a:hlinkClick r:id="rId13"/>
              <a:extLst>
                <a:ext uri="{FF2B5EF4-FFF2-40B4-BE49-F238E27FC236}">
                  <a16:creationId xmlns:a16="http://schemas.microsoft.com/office/drawing/2014/main" id="{E1746143-8278-0162-4E74-31DC6CCFF6AA}"/>
                </a:ext>
              </a:extLst>
            </p:cNvPr>
            <p:cNvSpPr txBox="1"/>
            <p:nvPr/>
          </p:nvSpPr>
          <p:spPr>
            <a:xfrm>
              <a:off x="6288560" y="4809764"/>
              <a:ext cx="5121985" cy="400110"/>
            </a:xfrm>
            <a:prstGeom prst="rect">
              <a:avLst/>
            </a:prstGeom>
            <a:noFill/>
            <a:ln w="28575">
              <a:solidFill>
                <a:schemeClr val="accent1">
                  <a:lumMod val="75000"/>
                </a:schemeClr>
              </a:solidFill>
            </a:ln>
          </p:spPr>
          <p:txBody>
            <a:bodyPr wrap="square" rtlCol="1">
              <a:spAutoFit/>
            </a:bodyPr>
            <a:lstStyle/>
            <a:p>
              <a:pPr>
                <a:spcAft>
                  <a:spcPts val="600"/>
                </a:spcAft>
              </a:pPr>
              <a:r>
                <a:rPr lang="en-US" sz="2000" b="1" dirty="0">
                  <a:solidFill>
                    <a:schemeClr val="tx2">
                      <a:lumMod val="50000"/>
                      <a:lumOff val="50000"/>
                    </a:schemeClr>
                  </a:solidFill>
                  <a:latin typeface="David" panose="020E0502060401010101" pitchFamily="34" charset="-79"/>
                  <a:cs typeface="David" panose="020E0502060401010101" pitchFamily="34" charset="-79"/>
                </a:rPr>
                <a:t>Our Implementation in Colab Notebook</a:t>
              </a:r>
              <a:endParaRPr lang="he-IL" sz="2000" b="1" dirty="0">
                <a:solidFill>
                  <a:schemeClr val="tx2">
                    <a:lumMod val="50000"/>
                    <a:lumOff val="50000"/>
                  </a:schemeClr>
                </a:solidFill>
                <a:latin typeface="David" panose="020E0502060401010101" pitchFamily="34" charset="-79"/>
                <a:cs typeface="David" panose="020E0502060401010101" pitchFamily="34" charset="-79"/>
              </a:endParaRPr>
            </a:p>
          </p:txBody>
        </p:sp>
        <p:pic>
          <p:nvPicPr>
            <p:cNvPr id="10" name="Picture 9" descr="A logo with orange circles&#10;&#10;Description automatically generated with medium confidence">
              <a:extLst>
                <a:ext uri="{FF2B5EF4-FFF2-40B4-BE49-F238E27FC236}">
                  <a16:creationId xmlns:a16="http://schemas.microsoft.com/office/drawing/2014/main" id="{61EDFA51-3EEE-E3B5-8E9B-96ACDF03D542}"/>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foregroundMark x1="39444" y1="29279" x2="25000" y2="41892"/>
                          <a14:foregroundMark x1="25000" y1="41892" x2="30000" y2="70270"/>
                          <a14:foregroundMark x1="30000" y1="70270" x2="40556" y2="72072"/>
                        </a14:backgroundRemoval>
                      </a14:imgEffect>
                    </a14:imgLayer>
                  </a14:imgProps>
                </a:ext>
                <a:ext uri="{28A0092B-C50C-407E-A947-70E740481C1C}">
                  <a14:useLocalDpi xmlns:a14="http://schemas.microsoft.com/office/drawing/2010/main" val="0"/>
                </a:ext>
              </a:extLst>
            </a:blip>
            <a:stretch>
              <a:fillRect/>
            </a:stretch>
          </p:blipFill>
          <p:spPr>
            <a:xfrm>
              <a:off x="10557859" y="4779901"/>
              <a:ext cx="745681" cy="459836"/>
            </a:xfrm>
            <a:prstGeom prst="rect">
              <a:avLst/>
            </a:prstGeom>
          </p:spPr>
        </p:pic>
      </p:grpSp>
    </p:spTree>
    <p:extLst>
      <p:ext uri="{BB962C8B-B14F-4D97-AF65-F5344CB8AC3E}">
        <p14:creationId xmlns:p14="http://schemas.microsoft.com/office/powerpoint/2010/main" val="34689496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8" name="Freeform: Shape 17">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19" name="Freeform: Shape 18">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20" name="Freeform: Shape 19">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grpSp>
      <p:sp>
        <p:nvSpPr>
          <p:cNvPr id="2" name="TextBox 1">
            <a:extLst>
              <a:ext uri="{FF2B5EF4-FFF2-40B4-BE49-F238E27FC236}">
                <a16:creationId xmlns:a16="http://schemas.microsoft.com/office/drawing/2014/main" id="{BD8577F1-FCA1-2069-E6A3-95C9419E7C37}"/>
              </a:ext>
            </a:extLst>
          </p:cNvPr>
          <p:cNvSpPr txBox="1"/>
          <p:nvPr/>
        </p:nvSpPr>
        <p:spPr>
          <a:xfrm>
            <a:off x="2058868" y="212264"/>
            <a:ext cx="8073958" cy="1297115"/>
          </a:xfrm>
          <a:prstGeom prst="rect">
            <a:avLst/>
          </a:prstGeom>
        </p:spPr>
        <p:txBody>
          <a:bodyPr vert="horz" lIns="91440" tIns="45720" rIns="91440" bIns="45720" rtlCol="0" anchor="t">
            <a:normAutofit fontScale="92500" lnSpcReduction="10000"/>
          </a:bodyPr>
          <a:lstStyle/>
          <a:p>
            <a:pPr algn="ctr">
              <a:lnSpc>
                <a:spcPct val="90000"/>
              </a:lnSpc>
              <a:spcBef>
                <a:spcPct val="0"/>
              </a:spcBef>
              <a:spcAft>
                <a:spcPts val="600"/>
              </a:spcAft>
            </a:pPr>
            <a:r>
              <a:rPr lang="en-US" sz="4800" dirty="0">
                <a:solidFill>
                  <a:schemeClr val="accent1">
                    <a:lumMod val="75000"/>
                  </a:schemeClr>
                </a:solidFill>
                <a:latin typeface="David" panose="020E0502060401010101" pitchFamily="34" charset="-79"/>
                <a:ea typeface="+mj-ea"/>
                <a:cs typeface="David" panose="020E0502060401010101" pitchFamily="34" charset="-79"/>
              </a:rPr>
              <a:t>Deriving a Shared Key from the Shared Secret</a:t>
            </a:r>
            <a:endParaRPr lang="en-US" sz="4800" kern="1200" dirty="0">
              <a:solidFill>
                <a:schemeClr val="accent1">
                  <a:lumMod val="75000"/>
                </a:schemeClr>
              </a:solidFill>
              <a:latin typeface="David" panose="020E0502060401010101" pitchFamily="34" charset="-79"/>
              <a:ea typeface="+mj-ea"/>
              <a:cs typeface="David" panose="020E0502060401010101" pitchFamily="34" charset="-79"/>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06D48EA-A826-8E58-1BC8-138D32BE1648}"/>
                  </a:ext>
                </a:extLst>
              </p:cNvPr>
              <p:cNvSpPr txBox="1"/>
              <p:nvPr/>
            </p:nvSpPr>
            <p:spPr>
              <a:xfrm>
                <a:off x="515481" y="1512368"/>
                <a:ext cx="11091485" cy="769441"/>
              </a:xfrm>
              <a:prstGeom prst="rect">
                <a:avLst/>
              </a:prstGeom>
              <a:noFill/>
            </p:spPr>
            <p:txBody>
              <a:bodyPr wrap="square" rtlCol="1">
                <a:spAutoFit/>
              </a:bodyPr>
              <a:lstStyle/>
              <a:p>
                <a:r>
                  <a:rPr lang="en-US" sz="2200" dirty="0">
                    <a:latin typeface="David" panose="020E0502060401010101" pitchFamily="34" charset="-79"/>
                    <a:cs typeface="David" panose="020E0502060401010101" pitchFamily="34" charset="-79"/>
                  </a:rPr>
                  <a:t>Once both parties compute the shared secret point </a:t>
                </a:r>
                <a14:m>
                  <m:oMath xmlns:m="http://schemas.openxmlformats.org/officeDocument/2006/math">
                    <m:r>
                      <a:rPr lang="en-US" sz="2200" i="1" dirty="0" smtClean="0">
                        <a:latin typeface="Cambria Math" panose="02040503050406030204" pitchFamily="18" charset="0"/>
                        <a:cs typeface="David" panose="020E0502060401010101" pitchFamily="34" charset="-79"/>
                      </a:rPr>
                      <m:t>(</m:t>
                    </m:r>
                    <m:r>
                      <a:rPr lang="en-US" sz="2200" i="1" dirty="0" smtClean="0">
                        <a:latin typeface="Cambria Math" panose="02040503050406030204" pitchFamily="18" charset="0"/>
                        <a:cs typeface="David" panose="020E0502060401010101" pitchFamily="34" charset="-79"/>
                      </a:rPr>
                      <m:t>𝑥</m:t>
                    </m:r>
                    <m:r>
                      <a:rPr lang="en-US" sz="2200" i="1" dirty="0" smtClean="0">
                        <a:latin typeface="Cambria Math" panose="02040503050406030204" pitchFamily="18" charset="0"/>
                        <a:cs typeface="David" panose="020E0502060401010101" pitchFamily="34" charset="-79"/>
                      </a:rPr>
                      <m:t>,</m:t>
                    </m:r>
                    <m:r>
                      <a:rPr lang="en-US" sz="2200" i="1" dirty="0" smtClean="0">
                        <a:latin typeface="Cambria Math" panose="02040503050406030204" pitchFamily="18" charset="0"/>
                        <a:cs typeface="David" panose="020E0502060401010101" pitchFamily="34" charset="-79"/>
                      </a:rPr>
                      <m:t>𝑦</m:t>
                    </m:r>
                    <m:r>
                      <a:rPr lang="en-US" sz="2200" i="1" dirty="0" smtClean="0">
                        <a:latin typeface="Cambria Math" panose="02040503050406030204" pitchFamily="18" charset="0"/>
                        <a:cs typeface="David" panose="020E0502060401010101" pitchFamily="34" charset="-79"/>
                      </a:rPr>
                      <m:t>)</m:t>
                    </m:r>
                  </m:oMath>
                </a14:m>
                <a:r>
                  <a:rPr lang="en-US" sz="2200" dirty="0">
                    <a:latin typeface="David" panose="020E0502060401010101" pitchFamily="34" charset="-79"/>
                    <a:cs typeface="David" panose="020E0502060401010101" pitchFamily="34" charset="-79"/>
                  </a:rPr>
                  <a:t> on the elliptic curve, </a:t>
                </a:r>
              </a:p>
              <a:p>
                <a:r>
                  <a:rPr lang="en-US" sz="2200" dirty="0">
                    <a:latin typeface="David" panose="020E0502060401010101" pitchFamily="34" charset="-79"/>
                    <a:cs typeface="David" panose="020E0502060401010101" pitchFamily="34" charset="-79"/>
                  </a:rPr>
                  <a:t>they need to derive a shared key for encryption and decryption.</a:t>
                </a:r>
              </a:p>
            </p:txBody>
          </p:sp>
        </mc:Choice>
        <mc:Fallback xmlns="">
          <p:sp>
            <p:nvSpPr>
              <p:cNvPr id="3" name="TextBox 2">
                <a:extLst>
                  <a:ext uri="{FF2B5EF4-FFF2-40B4-BE49-F238E27FC236}">
                    <a16:creationId xmlns:a16="http://schemas.microsoft.com/office/drawing/2014/main" id="{406D48EA-A826-8E58-1BC8-138D32BE1648}"/>
                  </a:ext>
                </a:extLst>
              </p:cNvPr>
              <p:cNvSpPr txBox="1">
                <a:spLocks noRot="1" noChangeAspect="1" noMove="1" noResize="1" noEditPoints="1" noAdjustHandles="1" noChangeArrowheads="1" noChangeShapeType="1" noTextEdit="1"/>
              </p:cNvSpPr>
              <p:nvPr/>
            </p:nvSpPr>
            <p:spPr>
              <a:xfrm>
                <a:off x="515481" y="1512368"/>
                <a:ext cx="11091485" cy="769441"/>
              </a:xfrm>
              <a:prstGeom prst="rect">
                <a:avLst/>
              </a:prstGeom>
              <a:blipFill>
                <a:blip r:embed="rId3"/>
                <a:stretch>
                  <a:fillRect l="-715" t="-5556" b="-15079"/>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EAE15A6-3D3B-242C-6124-9FF6A6F469C8}"/>
                  </a:ext>
                </a:extLst>
              </p:cNvPr>
              <p:cNvSpPr txBox="1"/>
              <p:nvPr/>
            </p:nvSpPr>
            <p:spPr>
              <a:xfrm>
                <a:off x="515481" y="2545555"/>
                <a:ext cx="10162670" cy="3747180"/>
              </a:xfrm>
              <a:prstGeom prst="rect">
                <a:avLst/>
              </a:prstGeom>
              <a:noFill/>
            </p:spPr>
            <p:txBody>
              <a:bodyPr wrap="square" rtlCol="1">
                <a:spAutoFit/>
              </a:bodyPr>
              <a:lstStyle/>
              <a:p>
                <a:pPr marL="514350" indent="-514350">
                  <a:lnSpc>
                    <a:spcPct val="150000"/>
                  </a:lnSpc>
                  <a:buFont typeface="+mj-lt"/>
                  <a:buAutoNum type="romanUcPeriod"/>
                </a:pPr>
                <a:r>
                  <a:rPr lang="en-US" sz="2000" b="1" dirty="0">
                    <a:latin typeface="David "/>
                    <a:cs typeface="David" panose="020E0502060401010101" pitchFamily="34" charset="-79"/>
                  </a:rPr>
                  <a:t>Hashing the Shared Secret:</a:t>
                </a:r>
              </a:p>
              <a:p>
                <a:pPr marL="800100" lvl="1" indent="-342900">
                  <a:lnSpc>
                    <a:spcPct val="150000"/>
                  </a:lnSpc>
                  <a:buFont typeface="Arial" panose="020B0604020202020204" pitchFamily="34" charset="0"/>
                  <a:buChar char="•"/>
                </a:pPr>
                <a:r>
                  <a:rPr lang="en-US" sz="2000" dirty="0">
                    <a:latin typeface="David "/>
                    <a:cs typeface="David" panose="020E0502060401010101" pitchFamily="34" charset="-79"/>
                  </a:rPr>
                  <a:t>The coordinate </a:t>
                </a:r>
                <a14:m>
                  <m:oMath xmlns:m="http://schemas.openxmlformats.org/officeDocument/2006/math">
                    <m:r>
                      <a:rPr lang="en-US" sz="2000" b="0" i="1" smtClean="0">
                        <a:latin typeface="Cambria Math" panose="02040503050406030204" pitchFamily="18" charset="0"/>
                        <a:cs typeface="David" panose="020E0502060401010101" pitchFamily="34" charset="-79"/>
                      </a:rPr>
                      <m:t>𝑥</m:t>
                    </m:r>
                  </m:oMath>
                </a14:m>
                <a:r>
                  <a:rPr lang="en-US" sz="2000" dirty="0">
                    <a:latin typeface="David "/>
                    <a:cs typeface="David" panose="020E0502060401010101" pitchFamily="34" charset="-79"/>
                  </a:rPr>
                  <a:t> of the shared secret is taken as a byte string.</a:t>
                </a:r>
              </a:p>
              <a:p>
                <a:pPr marL="800100" lvl="1" indent="-342900">
                  <a:lnSpc>
                    <a:spcPct val="150000"/>
                  </a:lnSpc>
                  <a:buFont typeface="Arial" panose="020B0604020202020204" pitchFamily="34" charset="0"/>
                  <a:buChar char="•"/>
                </a:pPr>
                <a:r>
                  <a:rPr lang="en-US" sz="2000" dirty="0">
                    <a:latin typeface="David "/>
                    <a:cs typeface="David" panose="020E0502060401010101" pitchFamily="34" charset="-79"/>
                  </a:rPr>
                  <a:t>This byte string is then hashed using a cryptographic hash function such as SHA-256.</a:t>
                </a:r>
              </a:p>
              <a:p>
                <a:pPr marL="514350" indent="-514350">
                  <a:lnSpc>
                    <a:spcPct val="150000"/>
                  </a:lnSpc>
                  <a:buFont typeface="+mj-lt"/>
                  <a:buAutoNum type="romanUcPeriod"/>
                </a:pPr>
                <a:r>
                  <a:rPr lang="en-US" sz="2000" b="1" dirty="0">
                    <a:latin typeface="David "/>
                    <a:cs typeface="David" panose="020E0502060401010101" pitchFamily="34" charset="-79"/>
                  </a:rPr>
                  <a:t>Generating the 128-bit Key:</a:t>
                </a:r>
              </a:p>
              <a:p>
                <a:pPr marL="800100" lvl="1" indent="-342900">
                  <a:lnSpc>
                    <a:spcPct val="150000"/>
                  </a:lnSpc>
                  <a:buFont typeface="Arial" panose="020B0604020202020204" pitchFamily="34" charset="0"/>
                  <a:buChar char="•"/>
                </a:pPr>
                <a:r>
                  <a:rPr lang="en-US" sz="2000" dirty="0">
                    <a:latin typeface="David "/>
                    <a:cs typeface="David" panose="020E0502060401010101" pitchFamily="34" charset="-79"/>
                  </a:rPr>
                  <a:t>The output of the hash function is a 256-bit value.</a:t>
                </a:r>
              </a:p>
              <a:p>
                <a:pPr marL="800100" lvl="1" indent="-342900">
                  <a:lnSpc>
                    <a:spcPct val="150000"/>
                  </a:lnSpc>
                  <a:buFont typeface="Arial" panose="020B0604020202020204" pitchFamily="34" charset="0"/>
                  <a:buChar char="•"/>
                </a:pPr>
                <a:r>
                  <a:rPr lang="en-US" sz="2000" dirty="0">
                    <a:latin typeface="David "/>
                  </a:rPr>
                  <a:t>The first 128 bits of this hashed output are extracted to form the shared key.</a:t>
                </a:r>
                <a:endParaRPr lang="en-US" sz="2000" dirty="0">
                  <a:latin typeface="David "/>
                  <a:cs typeface="David" panose="020E0502060401010101" pitchFamily="34" charset="-79"/>
                </a:endParaRPr>
              </a:p>
              <a:p>
                <a:pPr marL="514350" indent="-514350">
                  <a:lnSpc>
                    <a:spcPct val="150000"/>
                  </a:lnSpc>
                  <a:buFont typeface="+mj-lt"/>
                  <a:buAutoNum type="romanUcPeriod"/>
                </a:pPr>
                <a:r>
                  <a:rPr lang="en-US" sz="2000" b="1" dirty="0">
                    <a:latin typeface="David "/>
                    <a:cs typeface="David" panose="020E0502060401010101" pitchFamily="34" charset="-79"/>
                  </a:rPr>
                  <a:t>Usage of the Shared Key:</a:t>
                </a:r>
              </a:p>
              <a:p>
                <a:pPr marL="800100" lvl="1" indent="-342900">
                  <a:lnSpc>
                    <a:spcPct val="150000"/>
                  </a:lnSpc>
                  <a:buFont typeface="Arial" panose="020B0604020202020204" pitchFamily="34" charset="0"/>
                  <a:buChar char="•"/>
                </a:pPr>
                <a:r>
                  <a:rPr lang="en-US" sz="2000" dirty="0">
                    <a:latin typeface="David "/>
                    <a:cs typeface="David" panose="020E0502060401010101" pitchFamily="34" charset="-79"/>
                  </a:rPr>
                  <a:t>This 128-bit key is then used for symmetric encryption and decryption.</a:t>
                </a:r>
                <a:endParaRPr lang="en-US" sz="2000" dirty="0">
                  <a:latin typeface="David "/>
                </a:endParaRPr>
              </a:p>
            </p:txBody>
          </p:sp>
        </mc:Choice>
        <mc:Fallback xmlns="">
          <p:sp>
            <p:nvSpPr>
              <p:cNvPr id="4" name="TextBox 3">
                <a:extLst>
                  <a:ext uri="{FF2B5EF4-FFF2-40B4-BE49-F238E27FC236}">
                    <a16:creationId xmlns:a16="http://schemas.microsoft.com/office/drawing/2014/main" id="{CEAE15A6-3D3B-242C-6124-9FF6A6F469C8}"/>
                  </a:ext>
                </a:extLst>
              </p:cNvPr>
              <p:cNvSpPr txBox="1">
                <a:spLocks noRot="1" noChangeAspect="1" noMove="1" noResize="1" noEditPoints="1" noAdjustHandles="1" noChangeArrowheads="1" noChangeShapeType="1" noTextEdit="1"/>
              </p:cNvSpPr>
              <p:nvPr/>
            </p:nvSpPr>
            <p:spPr>
              <a:xfrm>
                <a:off x="515481" y="2545555"/>
                <a:ext cx="10162670" cy="3747180"/>
              </a:xfrm>
              <a:prstGeom prst="rect">
                <a:avLst/>
              </a:prstGeom>
              <a:blipFill>
                <a:blip r:embed="rId4"/>
                <a:stretch>
                  <a:fillRect l="-360" b="-1954"/>
                </a:stretch>
              </a:blipFill>
            </p:spPr>
            <p:txBody>
              <a:bodyPr/>
              <a:lstStyle/>
              <a:p>
                <a:r>
                  <a:rPr lang="he-IL">
                    <a:noFill/>
                  </a:rPr>
                  <a:t> </a:t>
                </a:r>
              </a:p>
            </p:txBody>
          </p:sp>
        </mc:Fallback>
      </mc:AlternateContent>
    </p:spTree>
    <p:extLst>
      <p:ext uri="{BB962C8B-B14F-4D97-AF65-F5344CB8AC3E}">
        <p14:creationId xmlns:p14="http://schemas.microsoft.com/office/powerpoint/2010/main" val="1553588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0997BEE-D9C0-782B-47B8-8DFF0B238DCD}"/>
              </a:ext>
            </a:extLst>
          </p:cNvPr>
          <p:cNvSpPr txBox="1"/>
          <p:nvPr/>
        </p:nvSpPr>
        <p:spPr>
          <a:xfrm>
            <a:off x="2251581" y="436839"/>
            <a:ext cx="8073958" cy="1297115"/>
          </a:xfrm>
          <a:prstGeom prst="rect">
            <a:avLst/>
          </a:prstGeom>
        </p:spPr>
        <p:txBody>
          <a:bodyPr vert="horz" lIns="91440" tIns="45720" rIns="91440" bIns="45720" rtlCol="0" anchor="t">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5400" b="1" i="0" u="sng" strike="noStrike" kern="1200" cap="none" spc="0" normalizeH="0" baseline="0" noProof="0" dirty="0">
                <a:ln>
                  <a:noFill/>
                </a:ln>
                <a:solidFill>
                  <a:srgbClr val="156082">
                    <a:lumMod val="75000"/>
                  </a:srgbClr>
                </a:solidFill>
                <a:effectLst/>
                <a:uLnTx/>
                <a:uFillTx/>
                <a:latin typeface="David" panose="020E0502060401010101" pitchFamily="34" charset="-79"/>
                <a:ea typeface="+mn-ea"/>
                <a:cs typeface="David" panose="020E0502060401010101" pitchFamily="34" charset="-79"/>
              </a:rPr>
              <a:t>SM4</a:t>
            </a:r>
          </a:p>
        </p:txBody>
      </p:sp>
      <p:grpSp>
        <p:nvGrpSpPr>
          <p:cNvPr id="27" name="Group 26">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8" name="Freeform: Shape 17">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David" panose="020E0502060401010101" pitchFamily="34" charset="-79"/>
                <a:ea typeface="+mn-ea"/>
                <a:cs typeface="David" panose="020E0502060401010101" pitchFamily="34" charset="-79"/>
              </a:endParaRPr>
            </a:p>
          </p:txBody>
        </p:sp>
        <p:sp>
          <p:nvSpPr>
            <p:cNvPr id="19" name="Freeform: Shape 18">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David" panose="020E0502060401010101" pitchFamily="34" charset="-79"/>
                <a:ea typeface="+mn-ea"/>
                <a:cs typeface="David" panose="020E0502060401010101" pitchFamily="34" charset="-79"/>
              </a:endParaRPr>
            </a:p>
          </p:txBody>
        </p:sp>
        <p:sp>
          <p:nvSpPr>
            <p:cNvPr id="20" name="Freeform: Shape 19">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David" panose="020E0502060401010101" pitchFamily="34" charset="-79"/>
                <a:ea typeface="+mn-ea"/>
                <a:cs typeface="David" panose="020E0502060401010101" pitchFamily="34" charset="-79"/>
              </a:endParaRPr>
            </a:p>
          </p:txBody>
        </p:sp>
      </p:grpSp>
      <p:pic>
        <p:nvPicPr>
          <p:cNvPr id="2" name="Graphic 1" descr="Lock">
            <a:extLst>
              <a:ext uri="{FF2B5EF4-FFF2-40B4-BE49-F238E27FC236}">
                <a16:creationId xmlns:a16="http://schemas.microsoft.com/office/drawing/2014/main" id="{48E67A3D-1787-8DAD-6483-994180C199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32481" y="430861"/>
            <a:ext cx="778412" cy="778412"/>
          </a:xfrm>
          <a:custGeom>
            <a:avLst/>
            <a:gdLst/>
            <a:ahLst/>
            <a:cxnLst/>
            <a:rect l="l" t="t" r="r" b="b"/>
            <a:pathLst>
              <a:path w="4141760" h="4377846">
                <a:moveTo>
                  <a:pt x="0" y="0"/>
                </a:moveTo>
                <a:lnTo>
                  <a:pt x="4141760" y="0"/>
                </a:lnTo>
                <a:lnTo>
                  <a:pt x="4141760" y="4377846"/>
                </a:lnTo>
                <a:lnTo>
                  <a:pt x="0" y="4377846"/>
                </a:lnTo>
                <a:close/>
              </a:path>
            </a:pathLst>
          </a:custGeom>
        </p:spPr>
      </p:pic>
      <p:pic>
        <p:nvPicPr>
          <p:cNvPr id="3" name="Graphic 2" descr="Unlock">
            <a:extLst>
              <a:ext uri="{FF2B5EF4-FFF2-40B4-BE49-F238E27FC236}">
                <a16:creationId xmlns:a16="http://schemas.microsoft.com/office/drawing/2014/main" id="{1696CF53-1700-DE5B-26DE-C3D239C1762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01565" y="436839"/>
            <a:ext cx="778412" cy="778412"/>
          </a:xfrm>
          <a:custGeom>
            <a:avLst/>
            <a:gdLst/>
            <a:ahLst/>
            <a:cxnLst/>
            <a:rect l="l" t="t" r="r" b="b"/>
            <a:pathLst>
              <a:path w="4141760" h="4377846">
                <a:moveTo>
                  <a:pt x="0" y="0"/>
                </a:moveTo>
                <a:lnTo>
                  <a:pt x="4141760" y="0"/>
                </a:lnTo>
                <a:lnTo>
                  <a:pt x="4141760" y="4377846"/>
                </a:lnTo>
                <a:lnTo>
                  <a:pt x="0" y="4377846"/>
                </a:lnTo>
                <a:close/>
              </a:path>
            </a:pathLst>
          </a:custGeom>
        </p:spPr>
      </p:pic>
      <p:pic>
        <p:nvPicPr>
          <p:cNvPr id="1026" name="Picture 2">
            <a:extLst>
              <a:ext uri="{FF2B5EF4-FFF2-40B4-BE49-F238E27FC236}">
                <a16:creationId xmlns:a16="http://schemas.microsoft.com/office/drawing/2014/main" id="{CFA4CE23-F132-D1F2-5C0E-A748DE75D66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367" t="4473" r="2966" b="6028"/>
          <a:stretch/>
        </p:blipFill>
        <p:spPr bwMode="auto">
          <a:xfrm>
            <a:off x="3986375" y="1605280"/>
            <a:ext cx="4661160" cy="465249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0471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823B065-6A55-E763-B44F-0DF9052D235A}"/>
              </a:ext>
            </a:extLst>
          </p:cNvPr>
          <p:cNvSpPr>
            <a:spLocks noGrp="1"/>
          </p:cNvSpPr>
          <p:nvPr>
            <p:ph type="title"/>
          </p:nvPr>
        </p:nvSpPr>
        <p:spPr>
          <a:xfrm>
            <a:off x="736600" y="404438"/>
            <a:ext cx="10515600" cy="1325563"/>
          </a:xfrm>
        </p:spPr>
        <p:txBody>
          <a:bodyPr vert="horz" lIns="91440" tIns="45720" rIns="91440" bIns="45720" rtlCol="0" anchor="t">
            <a:noAutofit/>
          </a:bodyPr>
          <a:lstStyle/>
          <a:p>
            <a:pPr algn="ctr" rtl="0">
              <a:spcAft>
                <a:spcPts val="600"/>
              </a:spcAft>
            </a:pPr>
            <a:r>
              <a:rPr lang="en-US" u="sng" dirty="0">
                <a:solidFill>
                  <a:schemeClr val="accent1">
                    <a:lumMod val="75000"/>
                  </a:schemeClr>
                </a:solidFill>
                <a:latin typeface="David" panose="020E0502060401010101" pitchFamily="34" charset="-79"/>
                <a:cs typeface="David" panose="020E0502060401010101" pitchFamily="34" charset="-79"/>
              </a:rPr>
              <a:t>SM4</a:t>
            </a:r>
            <a:br>
              <a:rPr lang="en-US" u="sng" dirty="0">
                <a:solidFill>
                  <a:schemeClr val="accent1">
                    <a:lumMod val="75000"/>
                  </a:schemeClr>
                </a:solidFill>
                <a:latin typeface="David" panose="020E0502060401010101" pitchFamily="34" charset="-79"/>
                <a:cs typeface="David" panose="020E0502060401010101" pitchFamily="34" charset="-79"/>
              </a:rPr>
            </a:br>
            <a:r>
              <a:rPr lang="en-US" sz="4000" dirty="0">
                <a:solidFill>
                  <a:schemeClr val="accent1">
                    <a:lumMod val="75000"/>
                  </a:schemeClr>
                </a:solidFill>
                <a:latin typeface="David" panose="020E0502060401010101" pitchFamily="34" charset="-79"/>
                <a:cs typeface="David" panose="020E0502060401010101" pitchFamily="34" charset="-79"/>
              </a:rPr>
              <a:t> A Chinese National Standard for Block Cipher</a:t>
            </a:r>
            <a:br>
              <a:rPr lang="en-US" sz="4000" dirty="0">
                <a:solidFill>
                  <a:schemeClr val="accent1">
                    <a:lumMod val="75000"/>
                  </a:schemeClr>
                </a:solidFill>
                <a:latin typeface="David" panose="020E0502060401010101" pitchFamily="34" charset="-79"/>
                <a:cs typeface="David" panose="020E0502060401010101" pitchFamily="34" charset="-79"/>
              </a:rPr>
            </a:br>
            <a:endParaRPr lang="he-IL" sz="4000" dirty="0">
              <a:solidFill>
                <a:schemeClr val="accent1">
                  <a:lumMod val="75000"/>
                </a:schemeClr>
              </a:solidFill>
              <a:latin typeface="David" panose="020E0502060401010101" pitchFamily="34" charset="-79"/>
              <a:cs typeface="David" panose="020E0502060401010101" pitchFamily="34" charset="-79"/>
            </a:endParaRPr>
          </a:p>
        </p:txBody>
      </p:sp>
      <p:pic>
        <p:nvPicPr>
          <p:cNvPr id="7" name="גרפיקה 6">
            <a:extLst>
              <a:ext uri="{FF2B5EF4-FFF2-40B4-BE49-F238E27FC236}">
                <a16:creationId xmlns:a16="http://schemas.microsoft.com/office/drawing/2014/main" id="{EDEB0716-20E6-C8B0-C0DC-0CB5B9A8C9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4268" y="4373407"/>
            <a:ext cx="2850589" cy="1900393"/>
          </a:xfrm>
          <a:prstGeom prst="rect">
            <a:avLst/>
          </a:prstGeom>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8" name="תמונה 7" descr="תמונה שמכילה מעגל חשמלי, הנדסת חשמל, חשמל, רכיב חשמלי&#10;&#10;התיאור נוצר באופן אוטומטי">
            <a:extLst>
              <a:ext uri="{FF2B5EF4-FFF2-40B4-BE49-F238E27FC236}">
                <a16:creationId xmlns:a16="http://schemas.microsoft.com/office/drawing/2014/main" id="{660259EF-BB18-CAEB-0E8F-A67BC058B7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49532" y="3759200"/>
            <a:ext cx="2933700" cy="2933700"/>
          </a:xfrm>
          <a:prstGeom prst="roundRect">
            <a:avLst>
              <a:gd name="adj" fmla="val 627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30" name="Group 29">
            <a:extLst>
              <a:ext uri="{FF2B5EF4-FFF2-40B4-BE49-F238E27FC236}">
                <a16:creationId xmlns:a16="http://schemas.microsoft.com/office/drawing/2014/main" id="{3E23241C-0AA0-A24C-28D9-DD74725D9C0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31" name="Freeform: Shape 30">
              <a:extLst>
                <a:ext uri="{FF2B5EF4-FFF2-40B4-BE49-F238E27FC236}">
                  <a16:creationId xmlns:a16="http://schemas.microsoft.com/office/drawing/2014/main" id="{1D31E6EF-15CF-DF9D-DD37-AB856D69BE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David" panose="020E0502060401010101" pitchFamily="34" charset="-79"/>
                <a:ea typeface="+mn-ea"/>
                <a:cs typeface="David" panose="020E0502060401010101" pitchFamily="34" charset="-79"/>
              </a:endParaRPr>
            </a:p>
          </p:txBody>
        </p:sp>
        <p:sp>
          <p:nvSpPr>
            <p:cNvPr id="32" name="Freeform: Shape 31">
              <a:extLst>
                <a:ext uri="{FF2B5EF4-FFF2-40B4-BE49-F238E27FC236}">
                  <a16:creationId xmlns:a16="http://schemas.microsoft.com/office/drawing/2014/main" id="{668E3637-225C-36FE-D7C1-F57790CF4B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David" panose="020E0502060401010101" pitchFamily="34" charset="-79"/>
                <a:ea typeface="+mn-ea"/>
                <a:cs typeface="David" panose="020E0502060401010101" pitchFamily="34" charset="-79"/>
              </a:endParaRPr>
            </a:p>
          </p:txBody>
        </p:sp>
        <p:sp>
          <p:nvSpPr>
            <p:cNvPr id="33" name="Freeform: Shape 32">
              <a:extLst>
                <a:ext uri="{FF2B5EF4-FFF2-40B4-BE49-F238E27FC236}">
                  <a16:creationId xmlns:a16="http://schemas.microsoft.com/office/drawing/2014/main" id="{D592E2DC-D51F-DFBF-401D-B2BEFB519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David" panose="020E0502060401010101" pitchFamily="34" charset="-79"/>
                <a:ea typeface="+mn-ea"/>
                <a:cs typeface="David" panose="020E0502060401010101" pitchFamily="34" charset="-79"/>
              </a:endParaRPr>
            </a:p>
          </p:txBody>
        </p:sp>
      </p:grpSp>
      <p:sp>
        <p:nvSpPr>
          <p:cNvPr id="34" name="TextBox 33">
            <a:extLst>
              <a:ext uri="{FF2B5EF4-FFF2-40B4-BE49-F238E27FC236}">
                <a16:creationId xmlns:a16="http://schemas.microsoft.com/office/drawing/2014/main" id="{FF3475E6-F1DD-D1EF-1250-033992BB902E}"/>
              </a:ext>
            </a:extLst>
          </p:cNvPr>
          <p:cNvSpPr txBox="1"/>
          <p:nvPr/>
        </p:nvSpPr>
        <p:spPr>
          <a:xfrm>
            <a:off x="308768" y="1720102"/>
            <a:ext cx="9031271" cy="2262158"/>
          </a:xfrm>
          <a:prstGeom prst="rect">
            <a:avLst/>
          </a:prstGeom>
          <a:noFill/>
        </p:spPr>
        <p:txBody>
          <a:bodyPr wrap="square" rtlCol="1">
            <a:spAutoFit/>
          </a:bodyPr>
          <a:lstStyle/>
          <a:p>
            <a:pPr marL="342900" marR="0" lvl="0" indent="-3429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2400" b="0" i="0" u="none" strike="noStrike" kern="1200" cap="none" spc="0" normalizeH="0" baseline="0" noProof="0" dirty="0">
                <a:ln>
                  <a:noFill/>
                </a:ln>
                <a:solidFill>
                  <a:prstClr val="black"/>
                </a:solidFill>
                <a:effectLst/>
                <a:uLnTx/>
                <a:uFillTx/>
                <a:latin typeface="David" panose="020E0502060401010101" pitchFamily="34" charset="-79"/>
                <a:ea typeface="+mn-ea"/>
                <a:cs typeface="David" panose="020E0502060401010101" pitchFamily="34" charset="-79"/>
              </a:rPr>
              <a:t>SM4 is a symmetric key block cipher algorithm developed by the Chinese State Cryptography Administration.</a:t>
            </a:r>
          </a:p>
          <a:p>
            <a:pPr marL="342900" marR="0" lvl="0" indent="-3429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2400" b="0" i="0" u="none" strike="noStrike" kern="1200" cap="none" spc="0" normalizeH="0" baseline="0" noProof="0" dirty="0">
                <a:ln>
                  <a:noFill/>
                </a:ln>
                <a:solidFill>
                  <a:prstClr val="black"/>
                </a:solidFill>
                <a:effectLst/>
                <a:uLnTx/>
                <a:uFillTx/>
                <a:latin typeface="David" panose="020E0502060401010101" pitchFamily="34" charset="-79"/>
                <a:ea typeface="+mn-ea"/>
                <a:cs typeface="David" panose="020E0502060401010101" pitchFamily="34" charset="-79"/>
              </a:rPr>
              <a:t>Developed by the Chinese government.</a:t>
            </a:r>
          </a:p>
          <a:p>
            <a:pPr marL="342900" marR="0" lvl="0" indent="-3429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2400" b="0" i="0" u="none" strike="noStrike" kern="1200" cap="none" spc="0" normalizeH="0" baseline="0" noProof="0" dirty="0">
                <a:ln>
                  <a:noFill/>
                </a:ln>
                <a:solidFill>
                  <a:prstClr val="black"/>
                </a:solidFill>
                <a:effectLst/>
                <a:uLnTx/>
                <a:uFillTx/>
                <a:latin typeface="David" panose="020E0502060401010101" pitchFamily="34" charset="-79"/>
                <a:ea typeface="+mn-ea"/>
                <a:cs typeface="David" panose="020E0502060401010101" pitchFamily="34" charset="-79"/>
              </a:rPr>
              <a:t>Designed to provide secure communication in wireless networks.</a:t>
            </a:r>
            <a:endParaRPr kumimoji="0" lang="en-US" sz="2000" b="0" i="0" u="none" strike="noStrike" kern="1200" cap="none" spc="0" normalizeH="0" baseline="0" noProof="0" dirty="0">
              <a:ln>
                <a:noFill/>
              </a:ln>
              <a:solidFill>
                <a:prstClr val="black"/>
              </a:solidFill>
              <a:effectLst/>
              <a:uLnTx/>
              <a:uFillTx/>
              <a:latin typeface="David" panose="020E0502060401010101" pitchFamily="34" charset="-79"/>
              <a:ea typeface="+mn-ea"/>
              <a:cs typeface="David" panose="020E0502060401010101" pitchFamily="34" charset="-79"/>
            </a:endParaRPr>
          </a:p>
        </p:txBody>
      </p:sp>
    </p:spTree>
    <p:extLst>
      <p:ext uri="{BB962C8B-B14F-4D97-AF65-F5344CB8AC3E}">
        <p14:creationId xmlns:p14="http://schemas.microsoft.com/office/powerpoint/2010/main" val="2610836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descr="תמונה שמכילה צילום מסך, שחור, עיצוב&#10;&#10;התיאור נוצר באופן אוטומטי">
            <a:extLst>
              <a:ext uri="{FF2B5EF4-FFF2-40B4-BE49-F238E27FC236}">
                <a16:creationId xmlns:a16="http://schemas.microsoft.com/office/drawing/2014/main" id="{2904A07B-305F-087A-9BA6-27EFD39A3B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766" y="66436"/>
            <a:ext cx="5245382" cy="6791564"/>
          </a:xfrm>
          <a:prstGeom prst="rect">
            <a:avLst/>
          </a:prstGeom>
        </p:spPr>
      </p:pic>
      <p:sp>
        <p:nvSpPr>
          <p:cNvPr id="2" name="כותרת 1">
            <a:extLst>
              <a:ext uri="{FF2B5EF4-FFF2-40B4-BE49-F238E27FC236}">
                <a16:creationId xmlns:a16="http://schemas.microsoft.com/office/drawing/2014/main" id="{F70424F5-2E98-9F01-4D70-9087D246298D}"/>
              </a:ext>
            </a:extLst>
          </p:cNvPr>
          <p:cNvSpPr>
            <a:spLocks noGrp="1"/>
          </p:cNvSpPr>
          <p:nvPr>
            <p:ph type="title"/>
          </p:nvPr>
        </p:nvSpPr>
        <p:spPr>
          <a:xfrm>
            <a:off x="-4253" y="645920"/>
            <a:ext cx="4992584" cy="1325563"/>
          </a:xfrm>
        </p:spPr>
        <p:txBody>
          <a:bodyPr vert="horz" lIns="91440" tIns="45720" rIns="91440" bIns="45720" rtlCol="0" anchor="t">
            <a:normAutofit fontScale="90000"/>
          </a:bodyPr>
          <a:lstStyle/>
          <a:p>
            <a:pPr algn="ctr" rtl="0">
              <a:spcAft>
                <a:spcPts val="600"/>
              </a:spcAft>
            </a:pPr>
            <a:r>
              <a:rPr lang="en-US" sz="5400" dirty="0">
                <a:solidFill>
                  <a:schemeClr val="accent1">
                    <a:lumMod val="75000"/>
                  </a:schemeClr>
                </a:solidFill>
                <a:latin typeface="David" panose="020E0502060401010101" pitchFamily="34" charset="-79"/>
                <a:cs typeface="David" panose="020E0502060401010101" pitchFamily="34" charset="-79"/>
              </a:rPr>
              <a:t>Configuration</a:t>
            </a:r>
            <a:br>
              <a:rPr lang="en-US" sz="5400" dirty="0">
                <a:solidFill>
                  <a:schemeClr val="accent1">
                    <a:lumMod val="75000"/>
                  </a:schemeClr>
                </a:solidFill>
                <a:latin typeface="David" panose="020E0502060401010101" pitchFamily="34" charset="-79"/>
                <a:cs typeface="David" panose="020E0502060401010101" pitchFamily="34" charset="-79"/>
              </a:rPr>
            </a:br>
            <a:endParaRPr lang="he-IL" sz="5400" dirty="0">
              <a:solidFill>
                <a:schemeClr val="accent1">
                  <a:lumMod val="75000"/>
                </a:schemeClr>
              </a:solidFill>
              <a:latin typeface="David" panose="020E0502060401010101" pitchFamily="34" charset="-79"/>
              <a:cs typeface="David" panose="020E0502060401010101" pitchFamily="34" charset="-79"/>
            </a:endParaRPr>
          </a:p>
        </p:txBody>
      </p:sp>
      <p:grpSp>
        <p:nvGrpSpPr>
          <p:cNvPr id="3" name="Group 2">
            <a:extLst>
              <a:ext uri="{FF2B5EF4-FFF2-40B4-BE49-F238E27FC236}">
                <a16:creationId xmlns:a16="http://schemas.microsoft.com/office/drawing/2014/main" id="{A6405210-32C5-0837-BD1B-1B6682B6A2C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4" name="Freeform: Shape 3">
              <a:extLst>
                <a:ext uri="{FF2B5EF4-FFF2-40B4-BE49-F238E27FC236}">
                  <a16:creationId xmlns:a16="http://schemas.microsoft.com/office/drawing/2014/main" id="{91885E3A-1F99-7DF2-C897-A8FB182D3E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David" panose="020E0502060401010101" pitchFamily="34" charset="-79"/>
                <a:ea typeface="+mn-ea"/>
                <a:cs typeface="David" panose="020E0502060401010101" pitchFamily="34" charset="-79"/>
              </a:endParaRPr>
            </a:p>
          </p:txBody>
        </p:sp>
        <p:sp>
          <p:nvSpPr>
            <p:cNvPr id="7" name="Freeform: Shape 6">
              <a:extLst>
                <a:ext uri="{FF2B5EF4-FFF2-40B4-BE49-F238E27FC236}">
                  <a16:creationId xmlns:a16="http://schemas.microsoft.com/office/drawing/2014/main" id="{76D7AF73-7C6C-A822-BDB0-87758E012F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David" panose="020E0502060401010101" pitchFamily="34" charset="-79"/>
                <a:ea typeface="+mn-ea"/>
                <a:cs typeface="David" panose="020E0502060401010101" pitchFamily="34" charset="-79"/>
              </a:endParaRPr>
            </a:p>
          </p:txBody>
        </p:sp>
        <p:sp>
          <p:nvSpPr>
            <p:cNvPr id="8" name="Freeform: Shape 7">
              <a:extLst>
                <a:ext uri="{FF2B5EF4-FFF2-40B4-BE49-F238E27FC236}">
                  <a16:creationId xmlns:a16="http://schemas.microsoft.com/office/drawing/2014/main" id="{51E35D49-2575-FCA6-025D-33513419AC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David" panose="020E0502060401010101" pitchFamily="34" charset="-79"/>
                <a:ea typeface="+mn-ea"/>
                <a:cs typeface="David" panose="020E0502060401010101" pitchFamily="34" charset="-79"/>
              </a:endParaRPr>
            </a:p>
          </p:txBody>
        </p:sp>
      </p:grpSp>
      <p:sp>
        <p:nvSpPr>
          <p:cNvPr id="9" name="TextBox 8">
            <a:extLst>
              <a:ext uri="{FF2B5EF4-FFF2-40B4-BE49-F238E27FC236}">
                <a16:creationId xmlns:a16="http://schemas.microsoft.com/office/drawing/2014/main" id="{749FC098-A8CD-CC08-BE24-E0E6297B4802}"/>
              </a:ext>
            </a:extLst>
          </p:cNvPr>
          <p:cNvSpPr txBox="1"/>
          <p:nvPr/>
        </p:nvSpPr>
        <p:spPr>
          <a:xfrm>
            <a:off x="379034" y="2120182"/>
            <a:ext cx="6415466" cy="3270126"/>
          </a:xfrm>
          <a:prstGeom prst="rect">
            <a:avLst/>
          </a:prstGeom>
          <a:noFill/>
        </p:spPr>
        <p:txBody>
          <a:bodyPr wrap="square" rtlCol="1">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2800" b="0" i="0" u="none" strike="noStrike" kern="1200" cap="none" spc="0" normalizeH="0" baseline="0" noProof="0" dirty="0">
                <a:ln>
                  <a:noFill/>
                </a:ln>
                <a:solidFill>
                  <a:prstClr val="black"/>
                </a:solidFill>
                <a:effectLst/>
                <a:uLnTx/>
                <a:uFillTx/>
                <a:latin typeface="David" panose="020E0502060401010101" pitchFamily="34" charset="-79"/>
                <a:ea typeface="+mn-ea"/>
                <a:cs typeface="David" panose="020E0502060401010101" pitchFamily="34" charset="-79"/>
              </a:rPr>
              <a:t>   Symmetric block cipher.</a:t>
            </a:r>
          </a:p>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2800" b="0" i="0" u="none" strike="noStrike" kern="1200" cap="none" spc="0" normalizeH="0" baseline="0" noProof="0" dirty="0">
                <a:ln>
                  <a:noFill/>
                </a:ln>
                <a:solidFill>
                  <a:prstClr val="black"/>
                </a:solidFill>
                <a:effectLst/>
                <a:uLnTx/>
                <a:uFillTx/>
                <a:latin typeface="David" panose="020E0502060401010101" pitchFamily="34" charset="-79"/>
                <a:ea typeface="+mn-ea"/>
                <a:cs typeface="David" panose="020E0502060401010101" pitchFamily="34" charset="-79"/>
              </a:rPr>
              <a:t>   Key size: 128 bit.</a:t>
            </a:r>
          </a:p>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2800" b="0" i="0" u="none" strike="noStrike" kern="1200" cap="none" spc="0" normalizeH="0" baseline="0" noProof="0" dirty="0">
                <a:ln>
                  <a:noFill/>
                </a:ln>
                <a:solidFill>
                  <a:prstClr val="black"/>
                </a:solidFill>
                <a:effectLst/>
                <a:uLnTx/>
                <a:uFillTx/>
                <a:latin typeface="David" panose="020E0502060401010101" pitchFamily="34" charset="-79"/>
                <a:ea typeface="+mn-ea"/>
                <a:cs typeface="David" panose="020E0502060401010101" pitchFamily="34" charset="-79"/>
              </a:rPr>
              <a:t>   Block size: 128 bit.</a:t>
            </a:r>
          </a:p>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2800" b="0" i="0" u="none" strike="noStrike" kern="1200" cap="none" spc="0" normalizeH="0" baseline="0" noProof="0" dirty="0">
                <a:ln>
                  <a:noFill/>
                </a:ln>
                <a:solidFill>
                  <a:prstClr val="black"/>
                </a:solidFill>
                <a:effectLst/>
                <a:uLnTx/>
                <a:uFillTx/>
                <a:latin typeface="David" panose="020E0502060401010101" pitchFamily="34" charset="-79"/>
                <a:ea typeface="+mn-ea"/>
                <a:cs typeface="David" panose="020E0502060401010101" pitchFamily="34" charset="-79"/>
              </a:rPr>
              <a:t>   Rounds: 32.</a:t>
            </a:r>
          </a:p>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2800" b="0" i="0" u="none" strike="noStrike" kern="1200" cap="none" spc="0" normalizeH="0" baseline="0" noProof="0" dirty="0">
                <a:ln>
                  <a:noFill/>
                </a:ln>
                <a:solidFill>
                  <a:prstClr val="black"/>
                </a:solidFill>
                <a:effectLst/>
                <a:uLnTx/>
                <a:uFillTx/>
                <a:latin typeface="David" panose="020E0502060401010101" pitchFamily="34" charset="-79"/>
                <a:ea typeface="+mn-ea"/>
                <a:cs typeface="David" panose="020E0502060401010101" pitchFamily="34" charset="-79"/>
              </a:rPr>
              <a:t>   Structure: unbalanced Fiestel network.</a:t>
            </a:r>
          </a:p>
        </p:txBody>
      </p:sp>
    </p:spTree>
    <p:extLst>
      <p:ext uri="{BB962C8B-B14F-4D97-AF65-F5344CB8AC3E}">
        <p14:creationId xmlns:p14="http://schemas.microsoft.com/office/powerpoint/2010/main" val="3650299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CB38304-B1C7-CA51-FE8B-60E8E5F6BE40}"/>
              </a:ext>
            </a:extLst>
          </p:cNvPr>
          <p:cNvSpPr>
            <a:spLocks noGrp="1"/>
          </p:cNvSpPr>
          <p:nvPr>
            <p:ph type="title"/>
          </p:nvPr>
        </p:nvSpPr>
        <p:spPr>
          <a:xfrm>
            <a:off x="603758" y="669925"/>
            <a:ext cx="3365500" cy="1325563"/>
          </a:xfrm>
        </p:spPr>
        <p:txBody>
          <a:bodyPr vert="horz" lIns="91440" tIns="45720" rIns="91440" bIns="45720" rtlCol="0" anchor="t">
            <a:normAutofit/>
          </a:bodyPr>
          <a:lstStyle/>
          <a:p>
            <a:pPr algn="ctr" rtl="0">
              <a:spcAft>
                <a:spcPts val="600"/>
              </a:spcAft>
            </a:pPr>
            <a:r>
              <a:rPr lang="en-US" sz="6000" dirty="0">
                <a:solidFill>
                  <a:schemeClr val="accent1">
                    <a:lumMod val="75000"/>
                  </a:schemeClr>
                </a:solidFill>
                <a:latin typeface="David" panose="020E0502060401010101" pitchFamily="34" charset="-79"/>
                <a:cs typeface="David" panose="020E0502060401010101" pitchFamily="34" charset="-79"/>
              </a:rPr>
              <a:t>SM4</a:t>
            </a:r>
            <a:endParaRPr lang="he-IL" sz="6000" dirty="0">
              <a:solidFill>
                <a:schemeClr val="accent1">
                  <a:lumMod val="75000"/>
                </a:schemeClr>
              </a:solidFill>
              <a:latin typeface="David" panose="020E0502060401010101" pitchFamily="34" charset="-79"/>
              <a:cs typeface="David" panose="020E0502060401010101" pitchFamily="34" charset="-79"/>
            </a:endParaRPr>
          </a:p>
        </p:txBody>
      </p:sp>
      <p:pic>
        <p:nvPicPr>
          <p:cNvPr id="7" name="תמונה 6" descr="תמונה שמכילה טקסט, חשמל, מכשיר חשמלי, מולטימדיה&#10;&#10;התיאור נוצר באופן אוטומטי">
            <a:extLst>
              <a:ext uri="{FF2B5EF4-FFF2-40B4-BE49-F238E27FC236}">
                <a16:creationId xmlns:a16="http://schemas.microsoft.com/office/drawing/2014/main" id="{79113026-2F7C-3718-86C1-5E3AF69A26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1900" y="488950"/>
            <a:ext cx="5880100" cy="5880100"/>
          </a:xfrm>
          <a:prstGeom prst="rect">
            <a:avLst/>
          </a:prstGeom>
          <a:ln>
            <a:noFill/>
          </a:ln>
          <a:effectLst>
            <a:softEdge rad="112500"/>
          </a:effectLst>
        </p:spPr>
      </p:pic>
      <p:grpSp>
        <p:nvGrpSpPr>
          <p:cNvPr id="4" name="Group 3">
            <a:extLst>
              <a:ext uri="{FF2B5EF4-FFF2-40B4-BE49-F238E27FC236}">
                <a16:creationId xmlns:a16="http://schemas.microsoft.com/office/drawing/2014/main" id="{5F08B9EA-06F6-8E45-3299-F55FE21CF3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5" name="Freeform: Shape 4">
              <a:extLst>
                <a:ext uri="{FF2B5EF4-FFF2-40B4-BE49-F238E27FC236}">
                  <a16:creationId xmlns:a16="http://schemas.microsoft.com/office/drawing/2014/main" id="{43240454-9F56-845F-70E5-AFEF5AA05B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David" panose="020E0502060401010101" pitchFamily="34" charset="-79"/>
                <a:ea typeface="+mn-ea"/>
                <a:cs typeface="David" panose="020E0502060401010101" pitchFamily="34" charset="-79"/>
              </a:endParaRPr>
            </a:p>
          </p:txBody>
        </p:sp>
        <p:sp>
          <p:nvSpPr>
            <p:cNvPr id="6" name="Freeform: Shape 5">
              <a:extLst>
                <a:ext uri="{FF2B5EF4-FFF2-40B4-BE49-F238E27FC236}">
                  <a16:creationId xmlns:a16="http://schemas.microsoft.com/office/drawing/2014/main" id="{525CEBE3-4A55-2D6C-9762-6A1324018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David" panose="020E0502060401010101" pitchFamily="34" charset="-79"/>
                <a:ea typeface="+mn-ea"/>
                <a:cs typeface="David" panose="020E0502060401010101" pitchFamily="34" charset="-79"/>
              </a:endParaRPr>
            </a:p>
          </p:txBody>
        </p:sp>
        <p:sp>
          <p:nvSpPr>
            <p:cNvPr id="8" name="Freeform: Shape 7">
              <a:extLst>
                <a:ext uri="{FF2B5EF4-FFF2-40B4-BE49-F238E27FC236}">
                  <a16:creationId xmlns:a16="http://schemas.microsoft.com/office/drawing/2014/main" id="{4F52A385-F7A0-DBEF-6AD3-9608941AF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David" panose="020E0502060401010101" pitchFamily="34" charset="-79"/>
                <a:ea typeface="+mn-ea"/>
                <a:cs typeface="David" panose="020E0502060401010101" pitchFamily="34" charset="-79"/>
              </a:endParaRPr>
            </a:p>
          </p:txBody>
        </p:sp>
      </p:grpSp>
      <p:sp>
        <p:nvSpPr>
          <p:cNvPr id="9" name="TextBox 8">
            <a:extLst>
              <a:ext uri="{FF2B5EF4-FFF2-40B4-BE49-F238E27FC236}">
                <a16:creationId xmlns:a16="http://schemas.microsoft.com/office/drawing/2014/main" id="{C7A04EFE-B4A9-369F-62C6-74F6759AFC88}"/>
              </a:ext>
            </a:extLst>
          </p:cNvPr>
          <p:cNvSpPr txBox="1"/>
          <p:nvPr/>
        </p:nvSpPr>
        <p:spPr>
          <a:xfrm>
            <a:off x="451358" y="2278993"/>
            <a:ext cx="4285742" cy="1331134"/>
          </a:xfrm>
          <a:prstGeom prst="rect">
            <a:avLst/>
          </a:prstGeom>
          <a:noFill/>
        </p:spPr>
        <p:txBody>
          <a:bodyPr wrap="square" rtlCol="1">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2800" b="0" i="0" u="none" strike="noStrike" kern="1200" cap="none" spc="0" normalizeH="0" baseline="0" noProof="0" dirty="0">
                <a:ln>
                  <a:noFill/>
                </a:ln>
                <a:solidFill>
                  <a:prstClr val="black"/>
                </a:solidFill>
                <a:effectLst/>
                <a:uLnTx/>
                <a:uFillTx/>
                <a:latin typeface="David" panose="020E0502060401010101" pitchFamily="34" charset="-79"/>
                <a:ea typeface="+mn-ea"/>
                <a:cs typeface="David" panose="020E0502060401010101" pitchFamily="34" charset="-79"/>
              </a:rPr>
              <a:t>   Encryption – Decryption</a:t>
            </a:r>
          </a:p>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2800" b="0" i="0" u="none" strike="noStrike" kern="1200" cap="none" spc="0" normalizeH="0" baseline="0" noProof="0" dirty="0">
                <a:ln>
                  <a:noFill/>
                </a:ln>
                <a:solidFill>
                  <a:prstClr val="black"/>
                </a:solidFill>
                <a:effectLst/>
                <a:uLnTx/>
                <a:uFillTx/>
                <a:latin typeface="David" panose="020E0502060401010101" pitchFamily="34" charset="-79"/>
                <a:ea typeface="+mn-ea"/>
                <a:cs typeface="David" panose="020E0502060401010101" pitchFamily="34" charset="-79"/>
              </a:rPr>
              <a:t>   Key Expansion</a:t>
            </a:r>
            <a:endParaRPr kumimoji="0" lang="he-IL" sz="2800" b="0" i="0" u="none" strike="noStrike" kern="1200" cap="none" spc="0" normalizeH="0" baseline="0" noProof="0" dirty="0">
              <a:ln>
                <a:noFill/>
              </a:ln>
              <a:solidFill>
                <a:prstClr val="black"/>
              </a:solidFill>
              <a:effectLst/>
              <a:uLnTx/>
              <a:uFillTx/>
              <a:latin typeface="David" panose="020E0502060401010101" pitchFamily="34" charset="-79"/>
              <a:ea typeface="+mn-ea"/>
              <a:cs typeface="David" panose="020E0502060401010101" pitchFamily="34" charset="-79"/>
            </a:endParaRPr>
          </a:p>
        </p:txBody>
      </p:sp>
    </p:spTree>
    <p:extLst>
      <p:ext uri="{BB962C8B-B14F-4D97-AF65-F5344CB8AC3E}">
        <p14:creationId xmlns:p14="http://schemas.microsoft.com/office/powerpoint/2010/main" val="2671652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תמונה 33" descr="תמונה שמכילה תרשים, קו, צילום מסך, שרטוט טכני&#10;&#10;התיאור נוצר באופן אוטומטי">
            <a:extLst>
              <a:ext uri="{FF2B5EF4-FFF2-40B4-BE49-F238E27FC236}">
                <a16:creationId xmlns:a16="http://schemas.microsoft.com/office/drawing/2014/main" id="{0DA54653-716A-1E8B-F226-47A00460F6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7776" y="2270817"/>
            <a:ext cx="6862052" cy="4149337"/>
          </a:xfrm>
          <a:prstGeom prst="rect">
            <a:avLst/>
          </a:prstGeom>
        </p:spPr>
      </p:pic>
      <p:sp>
        <p:nvSpPr>
          <p:cNvPr id="2" name="כותרת 1">
            <a:extLst>
              <a:ext uri="{FF2B5EF4-FFF2-40B4-BE49-F238E27FC236}">
                <a16:creationId xmlns:a16="http://schemas.microsoft.com/office/drawing/2014/main" id="{E3DD8957-D9AD-0A5C-31C2-8EE1479F1246}"/>
              </a:ext>
            </a:extLst>
          </p:cNvPr>
          <p:cNvSpPr>
            <a:spLocks noGrp="1"/>
          </p:cNvSpPr>
          <p:nvPr>
            <p:ph type="title"/>
          </p:nvPr>
        </p:nvSpPr>
        <p:spPr>
          <a:xfrm>
            <a:off x="313164" y="494872"/>
            <a:ext cx="3256415" cy="1325563"/>
          </a:xfrm>
        </p:spPr>
        <p:txBody>
          <a:bodyPr vert="horz" lIns="91440" tIns="45720" rIns="91440" bIns="45720" rtlCol="0" anchor="t">
            <a:normAutofit/>
          </a:bodyPr>
          <a:lstStyle/>
          <a:p>
            <a:pPr algn="ctr" rtl="0">
              <a:spcAft>
                <a:spcPts val="600"/>
              </a:spcAft>
            </a:pPr>
            <a:r>
              <a:rPr lang="en-US" sz="5400" dirty="0">
                <a:solidFill>
                  <a:schemeClr val="accent1">
                    <a:lumMod val="75000"/>
                  </a:schemeClr>
                </a:solidFill>
                <a:latin typeface="David" panose="020E0502060401010101" pitchFamily="34" charset="-79"/>
                <a:cs typeface="David" panose="020E0502060401010101" pitchFamily="34" charset="-79"/>
              </a:rPr>
              <a:t>Round</a:t>
            </a:r>
            <a:endParaRPr lang="he-IL" sz="5400" dirty="0">
              <a:solidFill>
                <a:schemeClr val="accent1">
                  <a:lumMod val="75000"/>
                </a:schemeClr>
              </a:solidFill>
              <a:latin typeface="David" panose="020E0502060401010101" pitchFamily="34" charset="-79"/>
              <a:cs typeface="David" panose="020E0502060401010101" pitchFamily="34" charset="-79"/>
            </a:endParaRPr>
          </a:p>
        </p:txBody>
      </p:sp>
      <p:grpSp>
        <p:nvGrpSpPr>
          <p:cNvPr id="15" name="קבוצה 14">
            <a:extLst>
              <a:ext uri="{FF2B5EF4-FFF2-40B4-BE49-F238E27FC236}">
                <a16:creationId xmlns:a16="http://schemas.microsoft.com/office/drawing/2014/main" id="{5629AC4D-D61A-370E-C0EA-441D6795485C}"/>
              </a:ext>
            </a:extLst>
          </p:cNvPr>
          <p:cNvGrpSpPr/>
          <p:nvPr/>
        </p:nvGrpSpPr>
        <p:grpSpPr>
          <a:xfrm>
            <a:off x="6917893" y="987315"/>
            <a:ext cx="3391301" cy="1230964"/>
            <a:chOff x="4594687" y="1793813"/>
            <a:chExt cx="3391301" cy="1230964"/>
          </a:xfrm>
        </p:grpSpPr>
        <mc:AlternateContent xmlns:mc="http://schemas.openxmlformats.org/markup-compatibility/2006" xmlns:a14="http://schemas.microsoft.com/office/drawing/2010/main">
          <mc:Choice Requires="a14">
            <p:sp>
              <p:nvSpPr>
                <p:cNvPr id="6" name="מלבן 5">
                  <a:extLst>
                    <a:ext uri="{FF2B5EF4-FFF2-40B4-BE49-F238E27FC236}">
                      <a16:creationId xmlns:a16="http://schemas.microsoft.com/office/drawing/2014/main" id="{D7707EEB-B8DA-77EA-6B4B-CA40CC75A7B9}"/>
                    </a:ext>
                  </a:extLst>
                </p:cNvPr>
                <p:cNvSpPr/>
                <p:nvPr/>
              </p:nvSpPr>
              <p:spPr>
                <a:xfrm>
                  <a:off x="4594687" y="2626933"/>
                  <a:ext cx="782855" cy="397844"/>
                </a:xfrm>
                <a:prstGeom prst="rect">
                  <a:avLst/>
                </a:prstGeom>
              </p:spPr>
              <p:style>
                <a:lnRef idx="0">
                  <a:schemeClr val="accent4"/>
                </a:lnRef>
                <a:fillRef idx="3">
                  <a:schemeClr val="accent4"/>
                </a:fillRef>
                <a:effectRef idx="3">
                  <a:schemeClr val="accent4"/>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𝑋</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0</m:t>
                            </m:r>
                          </m:sub>
                        </m:sSub>
                      </m:oMath>
                    </m:oMathPara>
                  </a14:m>
                  <a:endParaRPr kumimoji="0" lang="he-IL" sz="1800" b="0" i="0" u="none" strike="noStrike" kern="1200" cap="none" spc="0" normalizeH="0" baseline="0" noProof="0" dirty="0">
                    <a:ln>
                      <a:noFill/>
                    </a:ln>
                    <a:solidFill>
                      <a:prstClr val="white"/>
                    </a:solidFill>
                    <a:effectLst/>
                    <a:uLnTx/>
                    <a:uFillTx/>
                    <a:latin typeface="Aptos" panose="02110004020202020204"/>
                    <a:ea typeface="+mn-ea"/>
                    <a:cs typeface="Arial" panose="020B0604020202020204" pitchFamily="34" charset="0"/>
                  </a:endParaRPr>
                </a:p>
              </p:txBody>
            </p:sp>
          </mc:Choice>
          <mc:Fallback xmlns="">
            <p:sp>
              <p:nvSpPr>
                <p:cNvPr id="6" name="מלבן 5">
                  <a:extLst>
                    <a:ext uri="{FF2B5EF4-FFF2-40B4-BE49-F238E27FC236}">
                      <a16:creationId xmlns:a16="http://schemas.microsoft.com/office/drawing/2014/main" id="{D7707EEB-B8DA-77EA-6B4B-CA40CC75A7B9}"/>
                    </a:ext>
                  </a:extLst>
                </p:cNvPr>
                <p:cNvSpPr>
                  <a:spLocks noRot="1" noChangeAspect="1" noMove="1" noResize="1" noEditPoints="1" noAdjustHandles="1" noChangeArrowheads="1" noChangeShapeType="1" noTextEdit="1"/>
                </p:cNvSpPr>
                <p:nvPr/>
              </p:nvSpPr>
              <p:spPr>
                <a:xfrm>
                  <a:off x="4594687" y="2626933"/>
                  <a:ext cx="782855" cy="397844"/>
                </a:xfrm>
                <a:prstGeom prst="rect">
                  <a:avLst/>
                </a:prstGeom>
                <a:blipFill>
                  <a:blip r:embed="rId5"/>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7" name="מלבן 6">
                  <a:extLst>
                    <a:ext uri="{FF2B5EF4-FFF2-40B4-BE49-F238E27FC236}">
                      <a16:creationId xmlns:a16="http://schemas.microsoft.com/office/drawing/2014/main" id="{E63292C6-B41B-0502-3D5C-F860C87EA6A4}"/>
                    </a:ext>
                  </a:extLst>
                </p:cNvPr>
                <p:cNvSpPr/>
                <p:nvPr/>
              </p:nvSpPr>
              <p:spPr>
                <a:xfrm>
                  <a:off x="5464169" y="2626933"/>
                  <a:ext cx="782855" cy="397844"/>
                </a:xfrm>
                <a:prstGeom prst="rect">
                  <a:avLst/>
                </a:prstGeom>
              </p:spPr>
              <p:style>
                <a:lnRef idx="0">
                  <a:schemeClr val="accent4"/>
                </a:lnRef>
                <a:fillRef idx="3">
                  <a:schemeClr val="accent4"/>
                </a:fillRef>
                <a:effectRef idx="3">
                  <a:schemeClr val="accent4"/>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𝑋</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Sub>
                      </m:oMath>
                    </m:oMathPara>
                  </a14:m>
                  <a:endParaRPr kumimoji="0" lang="he-IL" sz="1800" b="0" i="0" u="none" strike="noStrike" kern="1200" cap="none" spc="0" normalizeH="0" baseline="0" noProof="0" dirty="0">
                    <a:ln>
                      <a:noFill/>
                    </a:ln>
                    <a:solidFill>
                      <a:prstClr val="white"/>
                    </a:solidFill>
                    <a:effectLst/>
                    <a:uLnTx/>
                    <a:uFillTx/>
                    <a:latin typeface="Aptos" panose="02110004020202020204"/>
                    <a:ea typeface="+mn-ea"/>
                    <a:cs typeface="Arial" panose="020B0604020202020204" pitchFamily="34" charset="0"/>
                  </a:endParaRPr>
                </a:p>
              </p:txBody>
            </p:sp>
          </mc:Choice>
          <mc:Fallback xmlns="">
            <p:sp>
              <p:nvSpPr>
                <p:cNvPr id="7" name="מלבן 6">
                  <a:extLst>
                    <a:ext uri="{FF2B5EF4-FFF2-40B4-BE49-F238E27FC236}">
                      <a16:creationId xmlns:a16="http://schemas.microsoft.com/office/drawing/2014/main" id="{E63292C6-B41B-0502-3D5C-F860C87EA6A4}"/>
                    </a:ext>
                  </a:extLst>
                </p:cNvPr>
                <p:cNvSpPr>
                  <a:spLocks noRot="1" noChangeAspect="1" noMove="1" noResize="1" noEditPoints="1" noAdjustHandles="1" noChangeArrowheads="1" noChangeShapeType="1" noTextEdit="1"/>
                </p:cNvSpPr>
                <p:nvPr/>
              </p:nvSpPr>
              <p:spPr>
                <a:xfrm>
                  <a:off x="5464169" y="2626933"/>
                  <a:ext cx="782855" cy="397844"/>
                </a:xfrm>
                <a:prstGeom prst="rect">
                  <a:avLst/>
                </a:prstGeom>
                <a:blipFill>
                  <a:blip r:embed="rId6"/>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8" name="מלבן 7">
                  <a:extLst>
                    <a:ext uri="{FF2B5EF4-FFF2-40B4-BE49-F238E27FC236}">
                      <a16:creationId xmlns:a16="http://schemas.microsoft.com/office/drawing/2014/main" id="{A725ED72-4EE0-124B-922B-34811D8D7F6F}"/>
                    </a:ext>
                  </a:extLst>
                </p:cNvPr>
                <p:cNvSpPr/>
                <p:nvPr/>
              </p:nvSpPr>
              <p:spPr>
                <a:xfrm>
                  <a:off x="6333651" y="2626933"/>
                  <a:ext cx="782855" cy="397844"/>
                </a:xfrm>
                <a:prstGeom prst="rect">
                  <a:avLst/>
                </a:prstGeom>
              </p:spPr>
              <p:style>
                <a:lnRef idx="0">
                  <a:schemeClr val="accent4"/>
                </a:lnRef>
                <a:fillRef idx="3">
                  <a:schemeClr val="accent4"/>
                </a:fillRef>
                <a:effectRef idx="3">
                  <a:schemeClr val="accent4"/>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𝑋</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m:t>
                            </m:r>
                          </m:sub>
                        </m:sSub>
                      </m:oMath>
                    </m:oMathPara>
                  </a14:m>
                  <a:endParaRPr kumimoji="0" lang="he-IL" sz="1800" b="0" i="0" u="none" strike="noStrike" kern="1200" cap="none" spc="0" normalizeH="0" baseline="0" noProof="0" dirty="0">
                    <a:ln>
                      <a:noFill/>
                    </a:ln>
                    <a:solidFill>
                      <a:prstClr val="white"/>
                    </a:solidFill>
                    <a:effectLst/>
                    <a:uLnTx/>
                    <a:uFillTx/>
                    <a:latin typeface="Aptos" panose="02110004020202020204"/>
                    <a:ea typeface="+mn-ea"/>
                    <a:cs typeface="Arial" panose="020B0604020202020204" pitchFamily="34" charset="0"/>
                  </a:endParaRPr>
                </a:p>
              </p:txBody>
            </p:sp>
          </mc:Choice>
          <mc:Fallback xmlns="">
            <p:sp>
              <p:nvSpPr>
                <p:cNvPr id="8" name="מלבן 7">
                  <a:extLst>
                    <a:ext uri="{FF2B5EF4-FFF2-40B4-BE49-F238E27FC236}">
                      <a16:creationId xmlns:a16="http://schemas.microsoft.com/office/drawing/2014/main" id="{A725ED72-4EE0-124B-922B-34811D8D7F6F}"/>
                    </a:ext>
                  </a:extLst>
                </p:cNvPr>
                <p:cNvSpPr>
                  <a:spLocks noRot="1" noChangeAspect="1" noMove="1" noResize="1" noEditPoints="1" noAdjustHandles="1" noChangeArrowheads="1" noChangeShapeType="1" noTextEdit="1"/>
                </p:cNvSpPr>
                <p:nvPr/>
              </p:nvSpPr>
              <p:spPr>
                <a:xfrm>
                  <a:off x="6333651" y="2626933"/>
                  <a:ext cx="782855" cy="397844"/>
                </a:xfrm>
                <a:prstGeom prst="rect">
                  <a:avLst/>
                </a:prstGeom>
                <a:blipFill>
                  <a:blip r:embed="rId7"/>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 name="מלבן 8">
                  <a:extLst>
                    <a:ext uri="{FF2B5EF4-FFF2-40B4-BE49-F238E27FC236}">
                      <a16:creationId xmlns:a16="http://schemas.microsoft.com/office/drawing/2014/main" id="{E5CDB465-69C0-9BD8-A04F-FFA872407AF9}"/>
                    </a:ext>
                  </a:extLst>
                </p:cNvPr>
                <p:cNvSpPr/>
                <p:nvPr/>
              </p:nvSpPr>
              <p:spPr>
                <a:xfrm>
                  <a:off x="7203133" y="2626933"/>
                  <a:ext cx="782855" cy="397844"/>
                </a:xfrm>
                <a:prstGeom prst="rect">
                  <a:avLst/>
                </a:prstGeom>
              </p:spPr>
              <p:style>
                <a:lnRef idx="0">
                  <a:schemeClr val="accent4"/>
                </a:lnRef>
                <a:fillRef idx="3">
                  <a:schemeClr val="accent4"/>
                </a:fillRef>
                <a:effectRef idx="3">
                  <a:schemeClr val="accent4"/>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𝑋</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3</m:t>
                            </m:r>
                          </m:sub>
                        </m:sSub>
                      </m:oMath>
                    </m:oMathPara>
                  </a14:m>
                  <a:endParaRPr kumimoji="0" lang="he-IL" sz="1800" b="0" i="0" u="none" strike="noStrike" kern="1200" cap="none" spc="0" normalizeH="0" baseline="0" noProof="0" dirty="0">
                    <a:ln>
                      <a:noFill/>
                    </a:ln>
                    <a:solidFill>
                      <a:prstClr val="white"/>
                    </a:solidFill>
                    <a:effectLst/>
                    <a:uLnTx/>
                    <a:uFillTx/>
                    <a:latin typeface="Aptos" panose="02110004020202020204"/>
                    <a:ea typeface="+mn-ea"/>
                    <a:cs typeface="Arial" panose="020B0604020202020204" pitchFamily="34" charset="0"/>
                  </a:endParaRPr>
                </a:p>
              </p:txBody>
            </p:sp>
          </mc:Choice>
          <mc:Fallback xmlns="">
            <p:sp>
              <p:nvSpPr>
                <p:cNvPr id="9" name="מלבן 8">
                  <a:extLst>
                    <a:ext uri="{FF2B5EF4-FFF2-40B4-BE49-F238E27FC236}">
                      <a16:creationId xmlns:a16="http://schemas.microsoft.com/office/drawing/2014/main" id="{E5CDB465-69C0-9BD8-A04F-FFA872407AF9}"/>
                    </a:ext>
                  </a:extLst>
                </p:cNvPr>
                <p:cNvSpPr>
                  <a:spLocks noRot="1" noChangeAspect="1" noMove="1" noResize="1" noEditPoints="1" noAdjustHandles="1" noChangeArrowheads="1" noChangeShapeType="1" noTextEdit="1"/>
                </p:cNvSpPr>
                <p:nvPr/>
              </p:nvSpPr>
              <p:spPr>
                <a:xfrm>
                  <a:off x="7203133" y="2626933"/>
                  <a:ext cx="782855" cy="397844"/>
                </a:xfrm>
                <a:prstGeom prst="rect">
                  <a:avLst/>
                </a:prstGeom>
                <a:blipFill>
                  <a:blip r:embed="rId8"/>
                  <a:stretch>
                    <a:fillRect/>
                  </a:stretch>
                </a:blipFill>
              </p:spPr>
              <p:txBody>
                <a:bodyPr/>
                <a:lstStyle/>
                <a:p>
                  <a:r>
                    <a:rPr lang="he-IL">
                      <a:noFill/>
                    </a:rPr>
                    <a:t> </a:t>
                  </a:r>
                </a:p>
              </p:txBody>
            </p:sp>
          </mc:Fallback>
        </mc:AlternateContent>
        <p:sp>
          <p:nvSpPr>
            <p:cNvPr id="10" name="מלבן 9">
              <a:extLst>
                <a:ext uri="{FF2B5EF4-FFF2-40B4-BE49-F238E27FC236}">
                  <a16:creationId xmlns:a16="http://schemas.microsoft.com/office/drawing/2014/main" id="{AB2C88CC-7D8F-F29A-7A82-FBE4A5938FDE}"/>
                </a:ext>
              </a:extLst>
            </p:cNvPr>
            <p:cNvSpPr/>
            <p:nvPr/>
          </p:nvSpPr>
          <p:spPr>
            <a:xfrm>
              <a:off x="4594687" y="1793813"/>
              <a:ext cx="3391301" cy="397844"/>
            </a:xfrm>
            <a:prstGeom prst="rect">
              <a:avLst/>
            </a:prstGeom>
          </p:spPr>
          <p:style>
            <a:lnRef idx="0">
              <a:schemeClr val="accent4"/>
            </a:lnRef>
            <a:fillRef idx="3">
              <a:schemeClr val="accent4"/>
            </a:fillRef>
            <a:effectRef idx="3">
              <a:schemeClr val="accent4"/>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rPr>
                <a:t>Plaintext</a:t>
              </a:r>
              <a:endParaRPr kumimoji="0" lang="he-IL" sz="1800" b="0" i="0" u="none" strike="noStrike" kern="1200" cap="none" spc="0" normalizeH="0" baseline="0" noProof="0" dirty="0">
                <a:ln>
                  <a:noFill/>
                </a:ln>
                <a:solidFill>
                  <a:prstClr val="white"/>
                </a:solidFill>
                <a:effectLst/>
                <a:uLnTx/>
                <a:uFillTx/>
                <a:latin typeface="Aptos" panose="02110004020202020204"/>
                <a:ea typeface="+mn-ea"/>
                <a:cs typeface="Arial" panose="020B0604020202020204" pitchFamily="34" charset="0"/>
              </a:endParaRPr>
            </a:p>
          </p:txBody>
        </p:sp>
        <p:sp>
          <p:nvSpPr>
            <p:cNvPr id="11" name="חץ: למטה 10">
              <a:extLst>
                <a:ext uri="{FF2B5EF4-FFF2-40B4-BE49-F238E27FC236}">
                  <a16:creationId xmlns:a16="http://schemas.microsoft.com/office/drawing/2014/main" id="{C1C3C3AF-18E3-73A9-60BA-E38649B7AB2E}"/>
                </a:ext>
              </a:extLst>
            </p:cNvPr>
            <p:cNvSpPr/>
            <p:nvPr/>
          </p:nvSpPr>
          <p:spPr>
            <a:xfrm>
              <a:off x="4851494" y="2244195"/>
              <a:ext cx="269240" cy="330200"/>
            </a:xfrm>
            <a:prstGeom prst="downArrow">
              <a:avLst/>
            </a:prstGeom>
          </p:spPr>
          <p:style>
            <a:lnRef idx="3">
              <a:schemeClr val="lt1"/>
            </a:lnRef>
            <a:fillRef idx="1">
              <a:schemeClr val="accent4"/>
            </a:fillRef>
            <a:effectRef idx="1">
              <a:schemeClr val="accent4"/>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white"/>
                </a:solidFill>
                <a:effectLst/>
                <a:uLnTx/>
                <a:uFillTx/>
                <a:latin typeface="Aptos" panose="02110004020202020204"/>
                <a:ea typeface="+mn-ea"/>
                <a:cs typeface="Arial" panose="020B0604020202020204" pitchFamily="34" charset="0"/>
              </a:endParaRPr>
            </a:p>
          </p:txBody>
        </p:sp>
        <p:sp>
          <p:nvSpPr>
            <p:cNvPr id="12" name="חץ: למטה 11">
              <a:extLst>
                <a:ext uri="{FF2B5EF4-FFF2-40B4-BE49-F238E27FC236}">
                  <a16:creationId xmlns:a16="http://schemas.microsoft.com/office/drawing/2014/main" id="{1678669D-5200-BE31-1A4E-83AE2D068785}"/>
                </a:ext>
              </a:extLst>
            </p:cNvPr>
            <p:cNvSpPr/>
            <p:nvPr/>
          </p:nvSpPr>
          <p:spPr>
            <a:xfrm>
              <a:off x="5720976" y="2244195"/>
              <a:ext cx="269240" cy="330200"/>
            </a:xfrm>
            <a:prstGeom prst="downArrow">
              <a:avLst/>
            </a:prstGeom>
          </p:spPr>
          <p:style>
            <a:lnRef idx="3">
              <a:schemeClr val="lt1"/>
            </a:lnRef>
            <a:fillRef idx="1">
              <a:schemeClr val="accent4"/>
            </a:fillRef>
            <a:effectRef idx="1">
              <a:schemeClr val="accent4"/>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white"/>
                </a:solidFill>
                <a:effectLst/>
                <a:uLnTx/>
                <a:uFillTx/>
                <a:latin typeface="Aptos" panose="02110004020202020204"/>
                <a:ea typeface="+mn-ea"/>
                <a:cs typeface="Arial" panose="020B0604020202020204" pitchFamily="34" charset="0"/>
              </a:endParaRPr>
            </a:p>
          </p:txBody>
        </p:sp>
        <p:sp>
          <p:nvSpPr>
            <p:cNvPr id="13" name="חץ: למטה 12">
              <a:extLst>
                <a:ext uri="{FF2B5EF4-FFF2-40B4-BE49-F238E27FC236}">
                  <a16:creationId xmlns:a16="http://schemas.microsoft.com/office/drawing/2014/main" id="{F3A370A5-9BD4-E8E2-727E-EC479B6003DB}"/>
                </a:ext>
              </a:extLst>
            </p:cNvPr>
            <p:cNvSpPr/>
            <p:nvPr/>
          </p:nvSpPr>
          <p:spPr>
            <a:xfrm>
              <a:off x="6590458" y="2244195"/>
              <a:ext cx="269240" cy="330200"/>
            </a:xfrm>
            <a:prstGeom prst="downArrow">
              <a:avLst/>
            </a:prstGeom>
          </p:spPr>
          <p:style>
            <a:lnRef idx="3">
              <a:schemeClr val="lt1"/>
            </a:lnRef>
            <a:fillRef idx="1">
              <a:schemeClr val="accent4"/>
            </a:fillRef>
            <a:effectRef idx="1">
              <a:schemeClr val="accent4"/>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white"/>
                </a:solidFill>
                <a:effectLst/>
                <a:uLnTx/>
                <a:uFillTx/>
                <a:latin typeface="Aptos" panose="02110004020202020204"/>
                <a:ea typeface="+mn-ea"/>
                <a:cs typeface="Arial" panose="020B0604020202020204" pitchFamily="34" charset="0"/>
              </a:endParaRPr>
            </a:p>
          </p:txBody>
        </p:sp>
        <p:sp>
          <p:nvSpPr>
            <p:cNvPr id="14" name="חץ: למטה 13">
              <a:extLst>
                <a:ext uri="{FF2B5EF4-FFF2-40B4-BE49-F238E27FC236}">
                  <a16:creationId xmlns:a16="http://schemas.microsoft.com/office/drawing/2014/main" id="{881126E7-75C8-0754-4C68-9F5BE68F6C67}"/>
                </a:ext>
              </a:extLst>
            </p:cNvPr>
            <p:cNvSpPr/>
            <p:nvPr/>
          </p:nvSpPr>
          <p:spPr>
            <a:xfrm>
              <a:off x="7459940" y="2244195"/>
              <a:ext cx="269240" cy="330200"/>
            </a:xfrm>
            <a:prstGeom prst="downArrow">
              <a:avLst/>
            </a:prstGeom>
          </p:spPr>
          <p:style>
            <a:lnRef idx="3">
              <a:schemeClr val="lt1"/>
            </a:lnRef>
            <a:fillRef idx="1">
              <a:schemeClr val="accent4"/>
            </a:fillRef>
            <a:effectRef idx="1">
              <a:schemeClr val="accent4"/>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white"/>
                </a:solidFill>
                <a:effectLst/>
                <a:uLnTx/>
                <a:uFillTx/>
                <a:latin typeface="Aptos" panose="02110004020202020204"/>
                <a:ea typeface="+mn-ea"/>
                <a:cs typeface="Arial" panose="020B0604020202020204" pitchFamily="34" charset="0"/>
              </a:endParaRPr>
            </a:p>
          </p:txBody>
        </p:sp>
      </p:grpSp>
      <p:cxnSp>
        <p:nvCxnSpPr>
          <p:cNvPr id="17" name="מחבר חץ ישר 16">
            <a:extLst>
              <a:ext uri="{FF2B5EF4-FFF2-40B4-BE49-F238E27FC236}">
                <a16:creationId xmlns:a16="http://schemas.microsoft.com/office/drawing/2014/main" id="{548A921D-33F8-9E18-0626-6057EF62CB2C}"/>
              </a:ext>
            </a:extLst>
          </p:cNvPr>
          <p:cNvCxnSpPr>
            <a:stCxn id="6" idx="2"/>
          </p:cNvCxnSpPr>
          <p:nvPr/>
        </p:nvCxnSpPr>
        <p:spPr>
          <a:xfrm flipH="1">
            <a:off x="5670885" y="2218279"/>
            <a:ext cx="1638436" cy="4834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מחבר חץ ישר 17">
            <a:extLst>
              <a:ext uri="{FF2B5EF4-FFF2-40B4-BE49-F238E27FC236}">
                <a16:creationId xmlns:a16="http://schemas.microsoft.com/office/drawing/2014/main" id="{D68AACC7-4019-F50A-B41F-1CB45AFBCF18}"/>
              </a:ext>
            </a:extLst>
          </p:cNvPr>
          <p:cNvCxnSpPr>
            <a:cxnSpLocks/>
            <a:stCxn id="7" idx="2"/>
          </p:cNvCxnSpPr>
          <p:nvPr/>
        </p:nvCxnSpPr>
        <p:spPr>
          <a:xfrm>
            <a:off x="8178803" y="2218279"/>
            <a:ext cx="620293" cy="4352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מחבר חץ ישר 22">
            <a:extLst>
              <a:ext uri="{FF2B5EF4-FFF2-40B4-BE49-F238E27FC236}">
                <a16:creationId xmlns:a16="http://schemas.microsoft.com/office/drawing/2014/main" id="{CFD2BBBD-41D0-648F-22B3-F37F902B948C}"/>
              </a:ext>
            </a:extLst>
          </p:cNvPr>
          <p:cNvCxnSpPr>
            <a:cxnSpLocks/>
            <a:stCxn id="8" idx="2"/>
          </p:cNvCxnSpPr>
          <p:nvPr/>
        </p:nvCxnSpPr>
        <p:spPr>
          <a:xfrm>
            <a:off x="9048285" y="2218279"/>
            <a:ext cx="869481" cy="4849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מחבר חץ ישר 24">
            <a:extLst>
              <a:ext uri="{FF2B5EF4-FFF2-40B4-BE49-F238E27FC236}">
                <a16:creationId xmlns:a16="http://schemas.microsoft.com/office/drawing/2014/main" id="{30D08887-4462-819C-7971-183599A2A43D}"/>
              </a:ext>
            </a:extLst>
          </p:cNvPr>
          <p:cNvCxnSpPr>
            <a:cxnSpLocks/>
            <a:stCxn id="9" idx="2"/>
          </p:cNvCxnSpPr>
          <p:nvPr/>
        </p:nvCxnSpPr>
        <p:spPr>
          <a:xfrm>
            <a:off x="9917767" y="2218279"/>
            <a:ext cx="1132908" cy="4593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מלבן 28">
            <a:extLst>
              <a:ext uri="{FF2B5EF4-FFF2-40B4-BE49-F238E27FC236}">
                <a16:creationId xmlns:a16="http://schemas.microsoft.com/office/drawing/2014/main" id="{2E760180-41F1-5D2F-C60E-2A4589FAA2E8}"/>
              </a:ext>
            </a:extLst>
          </p:cNvPr>
          <p:cNvSpPr/>
          <p:nvPr/>
        </p:nvSpPr>
        <p:spPr>
          <a:xfrm>
            <a:off x="10067894" y="2029747"/>
            <a:ext cx="241300" cy="188532"/>
          </a:xfrm>
          <a:prstGeom prst="rect">
            <a:avLst/>
          </a:prstGeom>
          <a:ln/>
        </p:spPr>
        <p:style>
          <a:lnRef idx="1">
            <a:schemeClr val="accent1"/>
          </a:lnRef>
          <a:fillRef idx="3">
            <a:schemeClr val="accent1"/>
          </a:fillRef>
          <a:effectRef idx="2">
            <a:schemeClr val="accent1"/>
          </a:effectRef>
          <a:fontRef idx="minor">
            <a:schemeClr val="lt1"/>
          </a:fontRef>
        </p:style>
        <p:txBody>
          <a:bodyPr lIns="0" tIns="0" rIns="0" bIns="0"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Aptos" panose="02110004020202020204"/>
                <a:ea typeface="+mn-ea"/>
                <a:cs typeface="+mn-cs"/>
              </a:rPr>
              <a:t>32</a:t>
            </a:r>
            <a:endParaRPr kumimoji="0" lang="he-IL" sz="1100" b="0" i="0" u="none" strike="noStrike" kern="1200" cap="none" spc="0" normalizeH="0" baseline="0" noProof="0" dirty="0">
              <a:ln>
                <a:noFill/>
              </a:ln>
              <a:solidFill>
                <a:prstClr val="white"/>
              </a:solidFill>
              <a:effectLst/>
              <a:uLnTx/>
              <a:uFillTx/>
              <a:latin typeface="Aptos" panose="02110004020202020204"/>
              <a:ea typeface="+mn-ea"/>
              <a:cs typeface="Arial" panose="020B0604020202020204" pitchFamily="34" charset="0"/>
            </a:endParaRPr>
          </a:p>
        </p:txBody>
      </p:sp>
      <p:sp>
        <p:nvSpPr>
          <p:cNvPr id="30" name="מלבן 29">
            <a:extLst>
              <a:ext uri="{FF2B5EF4-FFF2-40B4-BE49-F238E27FC236}">
                <a16:creationId xmlns:a16="http://schemas.microsoft.com/office/drawing/2014/main" id="{C65C4480-C464-C74A-99C2-A1009EDB2465}"/>
              </a:ext>
            </a:extLst>
          </p:cNvPr>
          <p:cNvSpPr/>
          <p:nvPr/>
        </p:nvSpPr>
        <p:spPr>
          <a:xfrm>
            <a:off x="10067894" y="1196627"/>
            <a:ext cx="241300" cy="188532"/>
          </a:xfrm>
          <a:prstGeom prst="rect">
            <a:avLst/>
          </a:prstGeom>
          <a:ln/>
        </p:spPr>
        <p:style>
          <a:lnRef idx="1">
            <a:schemeClr val="accent1"/>
          </a:lnRef>
          <a:fillRef idx="3">
            <a:schemeClr val="accent1"/>
          </a:fillRef>
          <a:effectRef idx="2">
            <a:schemeClr val="accent1"/>
          </a:effectRef>
          <a:fontRef idx="minor">
            <a:schemeClr val="lt1"/>
          </a:fontRef>
        </p:style>
        <p:txBody>
          <a:bodyPr lIns="0" tIns="0" rIns="0" bIns="0"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Aptos" panose="02110004020202020204"/>
                <a:ea typeface="+mn-ea"/>
                <a:cs typeface="+mn-cs"/>
              </a:rPr>
              <a:t>128</a:t>
            </a:r>
            <a:endParaRPr kumimoji="0" lang="he-IL" sz="1100" b="0" i="0" u="none" strike="noStrike" kern="1200" cap="none" spc="0" normalizeH="0" baseline="0" noProof="0" dirty="0">
              <a:ln>
                <a:noFill/>
              </a:ln>
              <a:solidFill>
                <a:prstClr val="white"/>
              </a:solidFill>
              <a:effectLst/>
              <a:uLnTx/>
              <a:uFillTx/>
              <a:latin typeface="Aptos" panose="02110004020202020204"/>
              <a:ea typeface="+mn-ea"/>
              <a:cs typeface="Arial" panose="020B0604020202020204" pitchFamily="34" charset="0"/>
            </a:endParaRPr>
          </a:p>
        </p:txBody>
      </p:sp>
      <p:sp>
        <p:nvSpPr>
          <p:cNvPr id="31" name="מלבן 30">
            <a:extLst>
              <a:ext uri="{FF2B5EF4-FFF2-40B4-BE49-F238E27FC236}">
                <a16:creationId xmlns:a16="http://schemas.microsoft.com/office/drawing/2014/main" id="{BD113FE9-B750-7F64-FFB0-094BECF71C77}"/>
              </a:ext>
            </a:extLst>
          </p:cNvPr>
          <p:cNvSpPr/>
          <p:nvPr/>
        </p:nvSpPr>
        <p:spPr>
          <a:xfrm>
            <a:off x="9182904" y="2021533"/>
            <a:ext cx="241300" cy="188532"/>
          </a:xfrm>
          <a:prstGeom prst="rect">
            <a:avLst/>
          </a:prstGeom>
          <a:ln/>
        </p:spPr>
        <p:style>
          <a:lnRef idx="1">
            <a:schemeClr val="accent1"/>
          </a:lnRef>
          <a:fillRef idx="3">
            <a:schemeClr val="accent1"/>
          </a:fillRef>
          <a:effectRef idx="2">
            <a:schemeClr val="accent1"/>
          </a:effectRef>
          <a:fontRef idx="minor">
            <a:schemeClr val="lt1"/>
          </a:fontRef>
        </p:style>
        <p:txBody>
          <a:bodyPr lIns="0" tIns="0" rIns="0" bIns="0"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Aptos" panose="02110004020202020204"/>
                <a:ea typeface="+mn-ea"/>
                <a:cs typeface="+mn-cs"/>
              </a:rPr>
              <a:t>32</a:t>
            </a:r>
            <a:endParaRPr kumimoji="0" lang="he-IL" sz="1100" b="0" i="0" u="none" strike="noStrike" kern="1200" cap="none" spc="0" normalizeH="0" baseline="0" noProof="0" dirty="0">
              <a:ln>
                <a:noFill/>
              </a:ln>
              <a:solidFill>
                <a:prstClr val="white"/>
              </a:solidFill>
              <a:effectLst/>
              <a:uLnTx/>
              <a:uFillTx/>
              <a:latin typeface="Aptos" panose="02110004020202020204"/>
              <a:ea typeface="+mn-ea"/>
              <a:cs typeface="Arial" panose="020B0604020202020204" pitchFamily="34" charset="0"/>
            </a:endParaRPr>
          </a:p>
        </p:txBody>
      </p:sp>
      <p:sp>
        <p:nvSpPr>
          <p:cNvPr id="32" name="מלבן 31">
            <a:extLst>
              <a:ext uri="{FF2B5EF4-FFF2-40B4-BE49-F238E27FC236}">
                <a16:creationId xmlns:a16="http://schemas.microsoft.com/office/drawing/2014/main" id="{2D2E782B-3F3C-1DAD-F0B4-8CDEC2C4E9DA}"/>
              </a:ext>
            </a:extLst>
          </p:cNvPr>
          <p:cNvSpPr/>
          <p:nvPr/>
        </p:nvSpPr>
        <p:spPr>
          <a:xfrm>
            <a:off x="8320543" y="2029747"/>
            <a:ext cx="241300" cy="188532"/>
          </a:xfrm>
          <a:prstGeom prst="rect">
            <a:avLst/>
          </a:prstGeom>
          <a:ln/>
        </p:spPr>
        <p:style>
          <a:lnRef idx="1">
            <a:schemeClr val="accent1"/>
          </a:lnRef>
          <a:fillRef idx="3">
            <a:schemeClr val="accent1"/>
          </a:fillRef>
          <a:effectRef idx="2">
            <a:schemeClr val="accent1"/>
          </a:effectRef>
          <a:fontRef idx="minor">
            <a:schemeClr val="lt1"/>
          </a:fontRef>
        </p:style>
        <p:txBody>
          <a:bodyPr lIns="0" tIns="0" rIns="0" bIns="0"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Aptos" panose="02110004020202020204"/>
                <a:ea typeface="+mn-ea"/>
                <a:cs typeface="+mn-cs"/>
              </a:rPr>
              <a:t>32</a:t>
            </a:r>
            <a:endParaRPr kumimoji="0" lang="he-IL" sz="1100" b="0" i="0" u="none" strike="noStrike" kern="1200" cap="none" spc="0" normalizeH="0" baseline="0" noProof="0" dirty="0">
              <a:ln>
                <a:noFill/>
              </a:ln>
              <a:solidFill>
                <a:prstClr val="white"/>
              </a:solidFill>
              <a:effectLst/>
              <a:uLnTx/>
              <a:uFillTx/>
              <a:latin typeface="Aptos" panose="02110004020202020204"/>
              <a:ea typeface="+mn-ea"/>
              <a:cs typeface="Arial" panose="020B0604020202020204" pitchFamily="34" charset="0"/>
            </a:endParaRPr>
          </a:p>
        </p:txBody>
      </p:sp>
      <p:sp>
        <p:nvSpPr>
          <p:cNvPr id="33" name="מלבן 32">
            <a:extLst>
              <a:ext uri="{FF2B5EF4-FFF2-40B4-BE49-F238E27FC236}">
                <a16:creationId xmlns:a16="http://schemas.microsoft.com/office/drawing/2014/main" id="{A2B34572-94CA-AF0A-5E04-4B24A33E4E78}"/>
              </a:ext>
            </a:extLst>
          </p:cNvPr>
          <p:cNvSpPr/>
          <p:nvPr/>
        </p:nvSpPr>
        <p:spPr>
          <a:xfrm>
            <a:off x="7454069" y="2039610"/>
            <a:ext cx="241300" cy="188532"/>
          </a:xfrm>
          <a:prstGeom prst="rect">
            <a:avLst/>
          </a:prstGeom>
          <a:ln/>
        </p:spPr>
        <p:style>
          <a:lnRef idx="1">
            <a:schemeClr val="accent1"/>
          </a:lnRef>
          <a:fillRef idx="3">
            <a:schemeClr val="accent1"/>
          </a:fillRef>
          <a:effectRef idx="2">
            <a:schemeClr val="accent1"/>
          </a:effectRef>
          <a:fontRef idx="minor">
            <a:schemeClr val="lt1"/>
          </a:fontRef>
        </p:style>
        <p:txBody>
          <a:bodyPr lIns="0" tIns="0" rIns="0" bIns="0"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Aptos" panose="02110004020202020204"/>
                <a:ea typeface="+mn-ea"/>
                <a:cs typeface="+mn-cs"/>
              </a:rPr>
              <a:t>32</a:t>
            </a:r>
            <a:endParaRPr kumimoji="0" lang="he-IL" sz="1100" b="0" i="0" u="none" strike="noStrike" kern="1200" cap="none" spc="0" normalizeH="0" baseline="0" noProof="0" dirty="0">
              <a:ln>
                <a:noFill/>
              </a:ln>
              <a:solidFill>
                <a:prstClr val="white"/>
              </a:solidFill>
              <a:effectLst/>
              <a:uLnTx/>
              <a:uFillTx/>
              <a:latin typeface="Aptos" panose="02110004020202020204"/>
              <a:ea typeface="+mn-ea"/>
              <a:cs typeface="Arial" panose="020B0604020202020204" pitchFamily="34" charset="0"/>
            </a:endParaRPr>
          </a:p>
        </p:txBody>
      </p:sp>
      <p:pic>
        <p:nvPicPr>
          <p:cNvPr id="36" name="תמונה 35">
            <a:extLst>
              <a:ext uri="{FF2B5EF4-FFF2-40B4-BE49-F238E27FC236}">
                <a16:creationId xmlns:a16="http://schemas.microsoft.com/office/drawing/2014/main" id="{14D729C2-81C5-A102-938D-6A11A8200E4E}"/>
              </a:ext>
            </a:extLst>
          </p:cNvPr>
          <p:cNvPicPr>
            <a:picLocks noChangeAspect="1"/>
          </p:cNvPicPr>
          <p:nvPr/>
        </p:nvPicPr>
        <p:blipFill>
          <a:blip r:embed="rId9"/>
          <a:stretch>
            <a:fillRect/>
          </a:stretch>
        </p:blipFill>
        <p:spPr>
          <a:xfrm>
            <a:off x="313164" y="1840688"/>
            <a:ext cx="5336301" cy="397844"/>
          </a:xfrm>
          <a:prstGeom prst="rect">
            <a:avLst/>
          </a:prstGeom>
        </p:spPr>
      </p:pic>
      <p:grpSp>
        <p:nvGrpSpPr>
          <p:cNvPr id="3" name="Group 2">
            <a:extLst>
              <a:ext uri="{FF2B5EF4-FFF2-40B4-BE49-F238E27FC236}">
                <a16:creationId xmlns:a16="http://schemas.microsoft.com/office/drawing/2014/main" id="{B0B0F28B-B1FF-5859-BEB4-000F8965EDB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4" name="Freeform: Shape 3">
              <a:extLst>
                <a:ext uri="{FF2B5EF4-FFF2-40B4-BE49-F238E27FC236}">
                  <a16:creationId xmlns:a16="http://schemas.microsoft.com/office/drawing/2014/main" id="{C3FF6414-82D0-F89A-F463-E19B49765D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David" panose="020E0502060401010101" pitchFamily="34" charset="-79"/>
                <a:ea typeface="+mn-ea"/>
                <a:cs typeface="David" panose="020E0502060401010101" pitchFamily="34" charset="-79"/>
              </a:endParaRPr>
            </a:p>
          </p:txBody>
        </p:sp>
        <p:sp>
          <p:nvSpPr>
            <p:cNvPr id="5" name="Freeform: Shape 4">
              <a:extLst>
                <a:ext uri="{FF2B5EF4-FFF2-40B4-BE49-F238E27FC236}">
                  <a16:creationId xmlns:a16="http://schemas.microsoft.com/office/drawing/2014/main" id="{F2F3197C-6A47-EFF3-3CE1-AAAE881228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David" panose="020E0502060401010101" pitchFamily="34" charset="-79"/>
                <a:ea typeface="+mn-ea"/>
                <a:cs typeface="David" panose="020E0502060401010101" pitchFamily="34" charset="-79"/>
              </a:endParaRPr>
            </a:p>
          </p:txBody>
        </p:sp>
        <p:sp>
          <p:nvSpPr>
            <p:cNvPr id="16" name="Freeform: Shape 15">
              <a:extLst>
                <a:ext uri="{FF2B5EF4-FFF2-40B4-BE49-F238E27FC236}">
                  <a16:creationId xmlns:a16="http://schemas.microsoft.com/office/drawing/2014/main" id="{DFAA085D-6036-3DB1-E58B-FFB0551EEE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David" panose="020E0502060401010101" pitchFamily="34" charset="-79"/>
                <a:ea typeface="+mn-ea"/>
                <a:cs typeface="David" panose="020E0502060401010101" pitchFamily="34" charset="-79"/>
              </a:endParaRPr>
            </a:p>
          </p:txBody>
        </p:sp>
      </p:grpSp>
    </p:spTree>
    <p:extLst>
      <p:ext uri="{BB962C8B-B14F-4D97-AF65-F5344CB8AC3E}">
        <p14:creationId xmlns:p14="http://schemas.microsoft.com/office/powerpoint/2010/main" val="1799208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3DD8957-D9AD-0A5C-31C2-8EE1479F1246}"/>
              </a:ext>
            </a:extLst>
          </p:cNvPr>
          <p:cNvSpPr>
            <a:spLocks noGrp="1"/>
          </p:cNvSpPr>
          <p:nvPr>
            <p:ph type="title"/>
          </p:nvPr>
        </p:nvSpPr>
        <p:spPr>
          <a:xfrm>
            <a:off x="515484" y="772537"/>
            <a:ext cx="3078615" cy="958400"/>
          </a:xfrm>
        </p:spPr>
        <p:txBody>
          <a:bodyPr vert="horz" lIns="91440" tIns="45720" rIns="91440" bIns="45720" rtlCol="0" anchor="t">
            <a:normAutofit fontScale="90000"/>
          </a:bodyPr>
          <a:lstStyle/>
          <a:p>
            <a:pPr algn="ctr" rtl="0">
              <a:spcAft>
                <a:spcPts val="600"/>
              </a:spcAft>
            </a:pPr>
            <a:r>
              <a:rPr lang="en-US" sz="5400" dirty="0">
                <a:solidFill>
                  <a:schemeClr val="accent1">
                    <a:lumMod val="75000"/>
                  </a:schemeClr>
                </a:solidFill>
                <a:latin typeface="David" panose="020E0502060401010101" pitchFamily="34" charset="-79"/>
                <a:cs typeface="David" panose="020E0502060401010101" pitchFamily="34" charset="-79"/>
              </a:rPr>
              <a:t>Function F</a:t>
            </a:r>
            <a:endParaRPr lang="he-IL" sz="5400" dirty="0">
              <a:solidFill>
                <a:schemeClr val="accent1">
                  <a:lumMod val="75000"/>
                </a:schemeClr>
              </a:solidFill>
              <a:latin typeface="David" panose="020E0502060401010101" pitchFamily="34" charset="-79"/>
              <a:cs typeface="David" panose="020E0502060401010101" pitchFamily="34" charset="-79"/>
            </a:endParaRPr>
          </a:p>
        </p:txBody>
      </p:sp>
      <p:pic>
        <p:nvPicPr>
          <p:cNvPr id="91" name="תמונה 90" descr="תמונה שמכילה צילום מסך, תרשים, טקסט&#10;&#10;התיאור נוצר באופן אוטומטי">
            <a:extLst>
              <a:ext uri="{FF2B5EF4-FFF2-40B4-BE49-F238E27FC236}">
                <a16:creationId xmlns:a16="http://schemas.microsoft.com/office/drawing/2014/main" id="{72B857A3-9F4C-8FAB-5DBA-7EAF42D908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5456" y="462713"/>
            <a:ext cx="6567512" cy="5932574"/>
          </a:xfrm>
          <a:prstGeom prst="rect">
            <a:avLst/>
          </a:prstGeom>
        </p:spPr>
      </p:pic>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83921FD4-0D12-3C76-FD82-9A98EEB21C0E}"/>
                  </a:ext>
                </a:extLst>
              </p:cNvPr>
              <p:cNvSpPr>
                <a:spLocks noGrp="1"/>
              </p:cNvSpPr>
              <p:nvPr>
                <p:ph idx="1"/>
              </p:nvPr>
            </p:nvSpPr>
            <p:spPr>
              <a:xfrm>
                <a:off x="74588" y="2040760"/>
                <a:ext cx="5613268" cy="2002896"/>
              </a:xfrm>
            </p:spPr>
            <p:txBody>
              <a:bodyPr>
                <a:normAutofit/>
              </a:bodyPr>
              <a:lstStyle/>
              <a:p>
                <a:pPr algn="l" rtl="0"/>
                <a14:m>
                  <m:oMath xmlns:m="http://schemas.openxmlformats.org/officeDocument/2006/math">
                    <m:r>
                      <a:rPr lang="en-US" sz="1600" b="0" i="1" smtClean="0">
                        <a:latin typeface="Cambria Math" panose="02040503050406030204" pitchFamily="18" charset="0"/>
                      </a:rPr>
                      <m:t>𝐹</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3</m:t>
                            </m:r>
                          </m:sub>
                        </m:sSub>
                        <m:r>
                          <a:rPr lang="en-US" sz="1600" b="0" i="1" smtClean="0">
                            <a:latin typeface="Cambria Math" panose="02040503050406030204" pitchFamily="18" charset="0"/>
                          </a:rPr>
                          <m:t>,</m:t>
                        </m:r>
                        <m:r>
                          <a:rPr lang="en-US" sz="1600" b="0" i="1" smtClean="0">
                            <a:latin typeface="Cambria Math" panose="02040503050406030204" pitchFamily="18" charset="0"/>
                          </a:rPr>
                          <m:t>𝑟𝑘</m:t>
                        </m:r>
                      </m:e>
                    </m:d>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0</m:t>
                        </m:r>
                      </m:sub>
                    </m:sSub>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𝑇</m:t>
                    </m:r>
                    <m:d>
                      <m:dPr>
                        <m:ctrlPr>
                          <a:rPr lang="en-US" sz="1600" b="0" i="1" smtClean="0">
                            <a:latin typeface="Cambria Math" panose="02040503050406030204" pitchFamily="18" charset="0"/>
                            <a:ea typeface="Cambria Math" panose="02040503050406030204" pitchFamily="18" charset="0"/>
                          </a:rPr>
                        </m:ctrlPr>
                      </m:dPr>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𝑋</m:t>
                            </m:r>
                          </m:e>
                          <m:sub>
                            <m:r>
                              <a:rPr lang="en-US" sz="1600" b="0" i="1" smtClean="0">
                                <a:latin typeface="Cambria Math" panose="02040503050406030204" pitchFamily="18" charset="0"/>
                                <a:ea typeface="Cambria Math" panose="02040503050406030204" pitchFamily="18" charset="0"/>
                              </a:rPr>
                              <m:t>1</m:t>
                            </m:r>
                          </m:sub>
                        </m:sSub>
                        <m:r>
                          <a:rPr lang="en-US" sz="1600" i="1">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𝑋</m:t>
                            </m:r>
                          </m:e>
                          <m:sub>
                            <m:r>
                              <a:rPr lang="en-US" sz="1600" b="0" i="1" smtClean="0">
                                <a:latin typeface="Cambria Math" panose="02040503050406030204" pitchFamily="18" charset="0"/>
                                <a:ea typeface="Cambria Math" panose="02040503050406030204" pitchFamily="18" charset="0"/>
                              </a:rPr>
                              <m:t>2</m:t>
                            </m:r>
                          </m:sub>
                        </m:sSub>
                        <m:r>
                          <a:rPr lang="en-US" sz="1600" i="1">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𝑋</m:t>
                            </m:r>
                          </m:e>
                          <m:sub>
                            <m:r>
                              <a:rPr lang="en-US" sz="1600" b="0" i="1" smtClean="0">
                                <a:latin typeface="Cambria Math" panose="02040503050406030204" pitchFamily="18" charset="0"/>
                                <a:ea typeface="Cambria Math" panose="02040503050406030204" pitchFamily="18" charset="0"/>
                              </a:rPr>
                              <m:t>3</m:t>
                            </m:r>
                          </m:sub>
                        </m:sSub>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𝑟𝑘</m:t>
                        </m:r>
                      </m:e>
                    </m:d>
                  </m:oMath>
                </a14:m>
                <a:endParaRPr lang="en-US" sz="1600" b="0" dirty="0">
                  <a:ea typeface="Cambria Math" panose="02040503050406030204" pitchFamily="18" charset="0"/>
                </a:endParaRPr>
              </a:p>
              <a:p>
                <a:pPr algn="l" rtl="0"/>
                <a14:m>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m:t>
                        </m:r>
                      </m:e>
                    </m:d>
                    <m:r>
                      <a:rPr lang="en-US" sz="1600" b="0" i="1" smtClean="0">
                        <a:latin typeface="Cambria Math" panose="02040503050406030204" pitchFamily="18" charset="0"/>
                      </a:rPr>
                      <m:t>=</m:t>
                    </m:r>
                    <m:r>
                      <a:rPr lang="en-US" sz="1600" b="0" i="1" smtClean="0">
                        <a:latin typeface="Cambria Math" panose="02040503050406030204" pitchFamily="18" charset="0"/>
                      </a:rPr>
                      <m:t>𝐿</m:t>
                    </m:r>
                    <m:d>
                      <m:dPr>
                        <m:ctrlPr>
                          <a:rPr lang="en-US" sz="1600" b="0" i="1" smtClean="0">
                            <a:latin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𝜏</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m:t>
                            </m:r>
                          </m:e>
                        </m:d>
                      </m:e>
                    </m:d>
                  </m:oMath>
                </a14:m>
                <a:endParaRPr lang="en-US" sz="1600" b="0" dirty="0">
                  <a:ea typeface="Cambria Math" panose="02040503050406030204" pitchFamily="18" charset="0"/>
                </a:endParaRPr>
              </a:p>
              <a:p>
                <a:pPr algn="l" rtl="0"/>
                <a14:m>
                  <m:oMath xmlns:m="http://schemas.openxmlformats.org/officeDocument/2006/math">
                    <m:r>
                      <a:rPr lang="en-US" sz="1600" i="1">
                        <a:latin typeface="Cambria Math" panose="02040503050406030204" pitchFamily="18" charset="0"/>
                        <a:ea typeface="Cambria Math" panose="02040503050406030204" pitchFamily="18" charset="0"/>
                      </a:rPr>
                      <m:t>𝜏</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𝐴</m:t>
                        </m:r>
                      </m:e>
                    </m:d>
                    <m:r>
                      <a:rPr lang="en-US" sz="1600" b="0" i="1" smtClean="0">
                        <a:latin typeface="Cambria Math" panose="02040503050406030204" pitchFamily="18" charset="0"/>
                        <a:ea typeface="Cambria Math" panose="02040503050406030204" pitchFamily="18" charset="0"/>
                      </a:rPr>
                      <m:t>=</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𝑆𝑏𝑜𝑥</m:t>
                        </m:r>
                        <m:d>
                          <m:dPr>
                            <m:ctrlPr>
                              <a:rPr lang="en-US" sz="1600" b="0" i="1" smtClean="0">
                                <a:latin typeface="Cambria Math" panose="02040503050406030204" pitchFamily="18" charset="0"/>
                                <a:ea typeface="Cambria Math" panose="02040503050406030204" pitchFamily="18" charset="0"/>
                              </a:rPr>
                            </m:ctrlPr>
                          </m:dPr>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𝑎</m:t>
                                </m:r>
                              </m:e>
                              <m:sub>
                                <m:r>
                                  <a:rPr lang="en-US" sz="1600" b="0" i="1" smtClean="0">
                                    <a:latin typeface="Cambria Math" panose="02040503050406030204" pitchFamily="18" charset="0"/>
                                    <a:ea typeface="Cambria Math" panose="02040503050406030204" pitchFamily="18" charset="0"/>
                                  </a:rPr>
                                  <m:t>0</m:t>
                                </m:r>
                              </m:sub>
                            </m:sSub>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𝑆𝑏𝑜𝑥</m:t>
                        </m:r>
                        <m:d>
                          <m:dPr>
                            <m:ctrlPr>
                              <a:rPr lang="en-US" sz="1600" b="0" i="1" smtClean="0">
                                <a:latin typeface="Cambria Math" panose="02040503050406030204" pitchFamily="18" charset="0"/>
                                <a:ea typeface="Cambria Math" panose="02040503050406030204" pitchFamily="18" charset="0"/>
                              </a:rPr>
                            </m:ctrlPr>
                          </m:dPr>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𝑎</m:t>
                                </m:r>
                              </m:e>
                              <m:sub>
                                <m:r>
                                  <a:rPr lang="en-US" sz="1600" b="0" i="1" smtClean="0">
                                    <a:latin typeface="Cambria Math" panose="02040503050406030204" pitchFamily="18" charset="0"/>
                                    <a:ea typeface="Cambria Math" panose="02040503050406030204" pitchFamily="18" charset="0"/>
                                  </a:rPr>
                                  <m:t>1</m:t>
                                </m:r>
                              </m:sub>
                            </m:sSub>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𝑆𝑏𝑜𝑥</m:t>
                        </m:r>
                        <m:d>
                          <m:dPr>
                            <m:ctrlPr>
                              <a:rPr lang="en-US" sz="1600" b="0" i="1" smtClean="0">
                                <a:latin typeface="Cambria Math" panose="02040503050406030204" pitchFamily="18" charset="0"/>
                                <a:ea typeface="Cambria Math" panose="02040503050406030204" pitchFamily="18" charset="0"/>
                              </a:rPr>
                            </m:ctrlPr>
                          </m:dPr>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𝑎</m:t>
                                </m:r>
                              </m:e>
                              <m:sub>
                                <m:r>
                                  <a:rPr lang="en-US" sz="1600" b="0" i="1" smtClean="0">
                                    <a:latin typeface="Cambria Math" panose="02040503050406030204" pitchFamily="18" charset="0"/>
                                    <a:ea typeface="Cambria Math" panose="02040503050406030204" pitchFamily="18" charset="0"/>
                                  </a:rPr>
                                  <m:t>2</m:t>
                                </m:r>
                              </m:sub>
                            </m:sSub>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𝑆𝑏𝑜𝑥</m:t>
                        </m:r>
                        <m:d>
                          <m:dPr>
                            <m:ctrlPr>
                              <a:rPr lang="en-US" sz="1600" b="0" i="1" smtClean="0">
                                <a:latin typeface="Cambria Math" panose="02040503050406030204" pitchFamily="18" charset="0"/>
                                <a:ea typeface="Cambria Math" panose="02040503050406030204" pitchFamily="18" charset="0"/>
                              </a:rPr>
                            </m:ctrlPr>
                          </m:dPr>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𝑎</m:t>
                                </m:r>
                              </m:e>
                              <m:sub>
                                <m:r>
                                  <a:rPr lang="en-US" sz="1600" b="0" i="1" smtClean="0">
                                    <a:latin typeface="Cambria Math" panose="02040503050406030204" pitchFamily="18" charset="0"/>
                                    <a:ea typeface="Cambria Math" panose="02040503050406030204" pitchFamily="18" charset="0"/>
                                  </a:rPr>
                                  <m:t>3</m:t>
                                </m:r>
                              </m:sub>
                            </m:sSub>
                          </m:e>
                        </m:d>
                      </m:e>
                    </m:d>
                  </m:oMath>
                </a14:m>
                <a:endParaRPr lang="en-US" sz="1600" b="0" dirty="0">
                  <a:ea typeface="Cambria Math" panose="02040503050406030204" pitchFamily="18" charset="0"/>
                </a:endParaRPr>
              </a:p>
              <a:p>
                <a:pPr algn="l" rtl="0"/>
                <a14:m>
                  <m:oMath xmlns:m="http://schemas.openxmlformats.org/officeDocument/2006/math">
                    <m:r>
                      <a:rPr lang="en-US" sz="1600" b="0" i="1" smtClean="0">
                        <a:latin typeface="Cambria Math" panose="02040503050406030204" pitchFamily="18" charset="0"/>
                      </a:rPr>
                      <m:t>𝐿</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𝐵</m:t>
                        </m:r>
                      </m:e>
                    </m:d>
                    <m:r>
                      <a:rPr lang="en-US" sz="1600" b="0" i="1" smtClean="0">
                        <a:latin typeface="Cambria Math" panose="02040503050406030204" pitchFamily="18" charset="0"/>
                      </a:rPr>
                      <m:t>=</m:t>
                    </m:r>
                    <m:r>
                      <a:rPr lang="en-US" sz="1600" b="0" i="1" smtClean="0">
                        <a:latin typeface="Cambria Math" panose="02040503050406030204" pitchFamily="18" charset="0"/>
                      </a:rPr>
                      <m:t>𝐵</m:t>
                    </m:r>
                    <m:r>
                      <a:rPr lang="en-US" sz="1600" i="1">
                        <a:latin typeface="Cambria Math" panose="02040503050406030204" pitchFamily="18" charset="0"/>
                        <a:ea typeface="Cambria Math" panose="02040503050406030204" pitchFamily="18" charset="0"/>
                      </a:rPr>
                      <m:t>⨁</m:t>
                    </m:r>
                    <m:r>
                      <a:rPr lang="en-US" sz="1600" b="0" i="0" smtClean="0">
                        <a:latin typeface="Cambria Math" panose="02040503050406030204" pitchFamily="18" charset="0"/>
                        <a:ea typeface="Cambria Math" panose="02040503050406030204" pitchFamily="18" charset="0"/>
                      </a:rPr>
                      <m:t>(</m:t>
                    </m:r>
                    <m:r>
                      <m:rPr>
                        <m:sty m:val="p"/>
                      </m:rPr>
                      <a:rPr lang="en-US" sz="1600" b="0" i="0" smtClean="0">
                        <a:latin typeface="Cambria Math" panose="02040503050406030204" pitchFamily="18" charset="0"/>
                        <a:ea typeface="Cambria Math" panose="02040503050406030204" pitchFamily="18" charset="0"/>
                      </a:rPr>
                      <m:t>B</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m:t>
                    </m:r>
                    <m:r>
                      <a:rPr lang="en-US" sz="1600" b="0" i="0" smtClean="0">
                        <a:latin typeface="Cambria Math" panose="02040503050406030204" pitchFamily="18" charset="0"/>
                        <a:ea typeface="Cambria Math" panose="02040503050406030204" pitchFamily="18" charset="0"/>
                      </a:rPr>
                      <m:t>(</m:t>
                    </m:r>
                    <m:r>
                      <m:rPr>
                        <m:sty m:val="p"/>
                      </m:rPr>
                      <a:rPr lang="en-US" sz="1600" b="0" i="0" smtClean="0">
                        <a:latin typeface="Cambria Math" panose="02040503050406030204" pitchFamily="18" charset="0"/>
                        <a:ea typeface="Cambria Math" panose="02040503050406030204" pitchFamily="18" charset="0"/>
                      </a:rPr>
                      <m:t>B</m:t>
                    </m:r>
                    <m:r>
                      <a:rPr lang="en-US" sz="1600" i="1">
                        <a:latin typeface="Cambria Math" panose="02040503050406030204" pitchFamily="18" charset="0"/>
                        <a:ea typeface="Cambria Math" panose="02040503050406030204" pitchFamily="18" charset="0"/>
                      </a:rPr>
                      <m:t>⋘</m:t>
                    </m:r>
                    <m:r>
                      <a:rPr lang="en-US" sz="1600" b="0" i="0" smtClean="0">
                        <a:latin typeface="Cambria Math" panose="02040503050406030204" pitchFamily="18" charset="0"/>
                        <a:ea typeface="Cambria Math" panose="02040503050406030204" pitchFamily="18" charset="0"/>
                      </a:rPr>
                      <m:t>10</m:t>
                    </m:r>
                    <m:r>
                      <a:rPr lang="en-US" sz="1600" b="0" i="0" smtClean="0">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𝐵</m:t>
                    </m:r>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18</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𝐵</m:t>
                    </m:r>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24</m:t>
                    </m:r>
                    <m:r>
                      <a:rPr lang="en-US" sz="1600" b="0" i="1" smtClean="0">
                        <a:latin typeface="Cambria Math" panose="02040503050406030204" pitchFamily="18" charset="0"/>
                        <a:ea typeface="Cambria Math" panose="02040503050406030204" pitchFamily="18" charset="0"/>
                      </a:rPr>
                      <m:t>)</m:t>
                    </m:r>
                  </m:oMath>
                </a14:m>
                <a:endParaRPr lang="he-IL" sz="1600" dirty="0"/>
              </a:p>
            </p:txBody>
          </p:sp>
        </mc:Choice>
        <mc:Fallback xmlns="">
          <p:sp>
            <p:nvSpPr>
              <p:cNvPr id="3" name="מציין מיקום תוכן 2">
                <a:extLst>
                  <a:ext uri="{FF2B5EF4-FFF2-40B4-BE49-F238E27FC236}">
                    <a16:creationId xmlns:a16="http://schemas.microsoft.com/office/drawing/2014/main" id="{83921FD4-0D12-3C76-FD82-9A98EEB21C0E}"/>
                  </a:ext>
                </a:extLst>
              </p:cNvPr>
              <p:cNvSpPr>
                <a:spLocks noGrp="1" noRot="1" noChangeAspect="1" noMove="1" noResize="1" noEditPoints="1" noAdjustHandles="1" noChangeArrowheads="1" noChangeShapeType="1" noTextEdit="1"/>
              </p:cNvSpPr>
              <p:nvPr>
                <p:ph idx="1"/>
              </p:nvPr>
            </p:nvSpPr>
            <p:spPr>
              <a:xfrm>
                <a:off x="74588" y="2040760"/>
                <a:ext cx="5613268" cy="2002896"/>
              </a:xfrm>
              <a:blipFill>
                <a:blip r:embed="rId4"/>
                <a:stretch>
                  <a:fillRect l="-434" t="-1524"/>
                </a:stretch>
              </a:blipFill>
            </p:spPr>
            <p:txBody>
              <a:bodyPr/>
              <a:lstStyle/>
              <a:p>
                <a:r>
                  <a:rPr lang="he-IL">
                    <a:noFill/>
                  </a:rPr>
                  <a:t> </a:t>
                </a:r>
              </a:p>
            </p:txBody>
          </p:sp>
        </mc:Fallback>
      </mc:AlternateContent>
      <p:grpSp>
        <p:nvGrpSpPr>
          <p:cNvPr id="4" name="Group 3">
            <a:extLst>
              <a:ext uri="{FF2B5EF4-FFF2-40B4-BE49-F238E27FC236}">
                <a16:creationId xmlns:a16="http://schemas.microsoft.com/office/drawing/2014/main" id="{6D729DB5-2ACE-086F-31C5-E3A580DAB86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5" name="Freeform: Shape 4">
              <a:extLst>
                <a:ext uri="{FF2B5EF4-FFF2-40B4-BE49-F238E27FC236}">
                  <a16:creationId xmlns:a16="http://schemas.microsoft.com/office/drawing/2014/main" id="{60B0560C-0C5C-650C-A0E4-0D42A53A2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David" panose="020E0502060401010101" pitchFamily="34" charset="-79"/>
                <a:ea typeface="+mn-ea"/>
                <a:cs typeface="David" panose="020E0502060401010101" pitchFamily="34" charset="-79"/>
              </a:endParaRPr>
            </a:p>
          </p:txBody>
        </p:sp>
        <p:sp>
          <p:nvSpPr>
            <p:cNvPr id="6" name="Freeform: Shape 5">
              <a:extLst>
                <a:ext uri="{FF2B5EF4-FFF2-40B4-BE49-F238E27FC236}">
                  <a16:creationId xmlns:a16="http://schemas.microsoft.com/office/drawing/2014/main" id="{32B9D683-7A08-8A42-05B4-4AE16E4B71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David" panose="020E0502060401010101" pitchFamily="34" charset="-79"/>
                <a:ea typeface="+mn-ea"/>
                <a:cs typeface="David" panose="020E0502060401010101" pitchFamily="34" charset="-79"/>
              </a:endParaRPr>
            </a:p>
          </p:txBody>
        </p:sp>
        <p:sp>
          <p:nvSpPr>
            <p:cNvPr id="7" name="Freeform: Shape 6">
              <a:extLst>
                <a:ext uri="{FF2B5EF4-FFF2-40B4-BE49-F238E27FC236}">
                  <a16:creationId xmlns:a16="http://schemas.microsoft.com/office/drawing/2014/main" id="{FF792865-D091-2800-0AF4-EF28E8E086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David" panose="020E0502060401010101" pitchFamily="34" charset="-79"/>
                <a:ea typeface="+mn-ea"/>
                <a:cs typeface="David" panose="020E0502060401010101" pitchFamily="34" charset="-79"/>
              </a:endParaRPr>
            </a:p>
          </p:txBody>
        </p:sp>
      </p:grpSp>
    </p:spTree>
    <p:extLst>
      <p:ext uri="{BB962C8B-B14F-4D97-AF65-F5344CB8AC3E}">
        <p14:creationId xmlns:p14="http://schemas.microsoft.com/office/powerpoint/2010/main" val="315405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כותרת 1">
                <a:extLst>
                  <a:ext uri="{FF2B5EF4-FFF2-40B4-BE49-F238E27FC236}">
                    <a16:creationId xmlns:a16="http://schemas.microsoft.com/office/drawing/2014/main" id="{E3DD8957-D9AD-0A5C-31C2-8EE1479F1246}"/>
                  </a:ext>
                </a:extLst>
              </p:cNvPr>
              <p:cNvSpPr>
                <a:spLocks noGrp="1"/>
              </p:cNvSpPr>
              <p:nvPr>
                <p:ph type="title"/>
              </p:nvPr>
            </p:nvSpPr>
            <p:spPr>
              <a:xfrm>
                <a:off x="153765" y="796552"/>
                <a:ext cx="4303259" cy="1325563"/>
              </a:xfrm>
            </p:spPr>
            <p:txBody>
              <a:bodyPr vert="horz" lIns="91440" tIns="45720" rIns="91440" bIns="45720" rtlCol="0" anchor="t">
                <a:normAutofit fontScale="90000"/>
              </a:bodyPr>
              <a:lstStyle/>
              <a:p>
                <a:pPr algn="ctr" rtl="0">
                  <a:spcAft>
                    <a:spcPts val="600"/>
                  </a:spcAft>
                </a:pPr>
                <a14:m>
                  <m:oMathPara xmlns:m="http://schemas.openxmlformats.org/officeDocument/2006/math">
                    <m:oMathParaPr>
                      <m:jc m:val="left"/>
                    </m:oMathParaPr>
                    <m:oMath xmlns:m="http://schemas.openxmlformats.org/officeDocument/2006/math">
                      <m:r>
                        <m:rPr>
                          <m:nor/>
                        </m:rPr>
                        <a:rPr lang="en-US" sz="5400" dirty="0">
                          <a:solidFill>
                            <a:schemeClr val="accent1">
                              <a:lumMod val="75000"/>
                            </a:schemeClr>
                          </a:solidFill>
                          <a:latin typeface="David" panose="020E0502060401010101" pitchFamily="34" charset="-79"/>
                          <a:cs typeface="David" panose="020E0502060401010101" pitchFamily="34" charset="-79"/>
                        </a:rPr>
                        <m:t>Key</m:t>
                      </m:r>
                      <m:r>
                        <m:rPr>
                          <m:nor/>
                        </m:rPr>
                        <a:rPr lang="en-US" sz="5400" dirty="0">
                          <a:solidFill>
                            <a:schemeClr val="accent1">
                              <a:lumMod val="75000"/>
                            </a:schemeClr>
                          </a:solidFill>
                          <a:latin typeface="David" panose="020E0502060401010101" pitchFamily="34" charset="-79"/>
                          <a:cs typeface="David" panose="020E0502060401010101" pitchFamily="34" charset="-79"/>
                        </a:rPr>
                        <m:t> </m:t>
                      </m:r>
                      <m:r>
                        <m:rPr>
                          <m:nor/>
                        </m:rPr>
                        <a:rPr lang="en-US" sz="5400" dirty="0">
                          <a:solidFill>
                            <a:schemeClr val="accent1">
                              <a:lumMod val="75000"/>
                            </a:schemeClr>
                          </a:solidFill>
                          <a:latin typeface="David" panose="020E0502060401010101" pitchFamily="34" charset="-79"/>
                          <a:cs typeface="David" panose="020E0502060401010101" pitchFamily="34" charset="-79"/>
                        </a:rPr>
                        <m:t>Expansion</m:t>
                      </m:r>
                    </m:oMath>
                  </m:oMathPara>
                </a14:m>
                <a:endParaRPr lang="he-IL" sz="5400" dirty="0">
                  <a:solidFill>
                    <a:schemeClr val="accent1">
                      <a:lumMod val="75000"/>
                    </a:schemeClr>
                  </a:solidFill>
                  <a:latin typeface="David" panose="020E0502060401010101" pitchFamily="34" charset="-79"/>
                  <a:cs typeface="David" panose="020E0502060401010101" pitchFamily="34" charset="-79"/>
                </a:endParaRPr>
              </a:p>
            </p:txBody>
          </p:sp>
        </mc:Choice>
        <mc:Fallback xmlns="">
          <p:sp>
            <p:nvSpPr>
              <p:cNvPr id="2" name="כותרת 1">
                <a:extLst>
                  <a:ext uri="{FF2B5EF4-FFF2-40B4-BE49-F238E27FC236}">
                    <a16:creationId xmlns:a16="http://schemas.microsoft.com/office/drawing/2014/main" id="{E3DD8957-D9AD-0A5C-31C2-8EE1479F1246}"/>
                  </a:ext>
                </a:extLst>
              </p:cNvPr>
              <p:cNvSpPr>
                <a:spLocks noGrp="1" noRot="1" noChangeAspect="1" noMove="1" noResize="1" noEditPoints="1" noAdjustHandles="1" noChangeArrowheads="1" noChangeShapeType="1" noTextEdit="1"/>
              </p:cNvSpPr>
              <p:nvPr>
                <p:ph type="title"/>
              </p:nvPr>
            </p:nvSpPr>
            <p:spPr>
              <a:xfrm>
                <a:off x="153765" y="796552"/>
                <a:ext cx="4303259" cy="1325563"/>
              </a:xfrm>
              <a:blipFill>
                <a:blip r:embed="rId3"/>
                <a:stretch>
                  <a:fillRect t="-15207" r="-2550"/>
                </a:stretch>
              </a:blipFill>
            </p:spPr>
            <p:txBody>
              <a:bodyPr/>
              <a:lstStyle/>
              <a:p>
                <a:r>
                  <a:rPr lang="he-IL">
                    <a:noFill/>
                  </a:rPr>
                  <a:t> </a:t>
                </a:r>
              </a:p>
            </p:txBody>
          </p:sp>
        </mc:Fallback>
      </mc:AlternateContent>
      <p:pic>
        <p:nvPicPr>
          <p:cNvPr id="5" name="תמונה 4" descr="תמונה שמכילה צילום מסך, טקסט, תרשים, תכונות מולטימדיה&#10;&#10;התיאור נוצר באופן אוטומטי">
            <a:extLst>
              <a:ext uri="{FF2B5EF4-FFF2-40B4-BE49-F238E27FC236}">
                <a16:creationId xmlns:a16="http://schemas.microsoft.com/office/drawing/2014/main" id="{6CC04872-D834-1A2E-6822-B2B40C5591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2983" y="552202"/>
            <a:ext cx="6595252" cy="5753595"/>
          </a:xfrm>
          <a:prstGeom prst="rect">
            <a:avLst/>
          </a:prstGeom>
        </p:spPr>
      </p:pic>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53ABB4AF-0D87-9748-B345-71840D0C6A03}"/>
                  </a:ext>
                </a:extLst>
              </p:cNvPr>
              <p:cNvSpPr>
                <a:spLocks noGrp="1"/>
              </p:cNvSpPr>
              <p:nvPr>
                <p:ph idx="1"/>
              </p:nvPr>
            </p:nvSpPr>
            <p:spPr>
              <a:xfrm>
                <a:off x="80206" y="2692400"/>
                <a:ext cx="6080657" cy="2130279"/>
              </a:xfrm>
            </p:spPr>
            <p:txBody>
              <a:bodyPr>
                <a:normAutofit/>
              </a:bodyPr>
              <a:lstStyle/>
              <a:p>
                <a:pPr algn="l" rtl="0"/>
                <a14:m>
                  <m:oMath xmlns:m="http://schemas.openxmlformats.org/officeDocument/2006/math">
                    <m:d>
                      <m:dPr>
                        <m:ctrlPr>
                          <a:rPr lang="en-US" sz="1500" b="0" i="1" smtClean="0">
                            <a:latin typeface="Cambria Math" panose="02040503050406030204" pitchFamily="18" charset="0"/>
                          </a:rPr>
                        </m:ctrlPr>
                      </m:dPr>
                      <m:e>
                        <m:sSub>
                          <m:sSubPr>
                            <m:ctrlPr>
                              <a:rPr lang="en-US" sz="1500" b="0" i="1" smtClean="0">
                                <a:latin typeface="Cambria Math" panose="02040503050406030204" pitchFamily="18" charset="0"/>
                              </a:rPr>
                            </m:ctrlPr>
                          </m:sSubPr>
                          <m:e>
                            <m:r>
                              <a:rPr lang="en-US" sz="1500" b="0" i="1" smtClean="0">
                                <a:latin typeface="Cambria Math" panose="02040503050406030204" pitchFamily="18" charset="0"/>
                              </a:rPr>
                              <m:t>𝐾</m:t>
                            </m:r>
                          </m:e>
                          <m:sub>
                            <m:r>
                              <a:rPr lang="en-US" sz="1500" b="0" i="1" smtClean="0">
                                <a:latin typeface="Cambria Math" panose="02040503050406030204" pitchFamily="18" charset="0"/>
                              </a:rPr>
                              <m:t>0</m:t>
                            </m:r>
                          </m:sub>
                        </m:sSub>
                        <m:r>
                          <a:rPr lang="en-US" sz="1500" b="0" i="1" smtClean="0">
                            <a:latin typeface="Cambria Math" panose="02040503050406030204" pitchFamily="18" charset="0"/>
                          </a:rPr>
                          <m:t>,</m:t>
                        </m:r>
                        <m:sSub>
                          <m:sSubPr>
                            <m:ctrlPr>
                              <a:rPr lang="en-US" sz="1500" b="0" i="1" smtClean="0">
                                <a:latin typeface="Cambria Math" panose="02040503050406030204" pitchFamily="18" charset="0"/>
                              </a:rPr>
                            </m:ctrlPr>
                          </m:sSubPr>
                          <m:e>
                            <m:r>
                              <a:rPr lang="en-US" sz="1500" b="0" i="1" smtClean="0">
                                <a:latin typeface="Cambria Math" panose="02040503050406030204" pitchFamily="18" charset="0"/>
                              </a:rPr>
                              <m:t>𝐾</m:t>
                            </m:r>
                          </m:e>
                          <m:sub>
                            <m:r>
                              <a:rPr lang="en-US" sz="1500" b="0" i="1" smtClean="0">
                                <a:latin typeface="Cambria Math" panose="02040503050406030204" pitchFamily="18" charset="0"/>
                              </a:rPr>
                              <m:t>1</m:t>
                            </m:r>
                          </m:sub>
                        </m:sSub>
                        <m:r>
                          <a:rPr lang="en-US" sz="1500" b="0" i="1" smtClean="0">
                            <a:latin typeface="Cambria Math" panose="02040503050406030204" pitchFamily="18" charset="0"/>
                          </a:rPr>
                          <m:t>,</m:t>
                        </m:r>
                        <m:sSub>
                          <m:sSubPr>
                            <m:ctrlPr>
                              <a:rPr lang="en-US" sz="1500" b="0" i="1" smtClean="0">
                                <a:latin typeface="Cambria Math" panose="02040503050406030204" pitchFamily="18" charset="0"/>
                              </a:rPr>
                            </m:ctrlPr>
                          </m:sSubPr>
                          <m:e>
                            <m:r>
                              <a:rPr lang="en-US" sz="1500" b="0" i="1" smtClean="0">
                                <a:latin typeface="Cambria Math" panose="02040503050406030204" pitchFamily="18" charset="0"/>
                              </a:rPr>
                              <m:t>𝐾</m:t>
                            </m:r>
                          </m:e>
                          <m:sub>
                            <m:r>
                              <a:rPr lang="en-US" sz="1500" b="0" i="1" smtClean="0">
                                <a:latin typeface="Cambria Math" panose="02040503050406030204" pitchFamily="18" charset="0"/>
                              </a:rPr>
                              <m:t>2</m:t>
                            </m:r>
                          </m:sub>
                        </m:sSub>
                        <m:r>
                          <a:rPr lang="en-US" sz="1500" b="0" i="1" smtClean="0">
                            <a:latin typeface="Cambria Math" panose="02040503050406030204" pitchFamily="18" charset="0"/>
                          </a:rPr>
                          <m:t>,</m:t>
                        </m:r>
                        <m:sSub>
                          <m:sSubPr>
                            <m:ctrlPr>
                              <a:rPr lang="en-US" sz="1500" b="0" i="1" smtClean="0">
                                <a:latin typeface="Cambria Math" panose="02040503050406030204" pitchFamily="18" charset="0"/>
                              </a:rPr>
                            </m:ctrlPr>
                          </m:sSubPr>
                          <m:e>
                            <m:r>
                              <a:rPr lang="en-US" sz="1500" b="0" i="1" smtClean="0">
                                <a:latin typeface="Cambria Math" panose="02040503050406030204" pitchFamily="18" charset="0"/>
                              </a:rPr>
                              <m:t>𝐾</m:t>
                            </m:r>
                          </m:e>
                          <m:sub>
                            <m:r>
                              <a:rPr lang="en-US" sz="1500" b="0" i="1" smtClean="0">
                                <a:latin typeface="Cambria Math" panose="02040503050406030204" pitchFamily="18" charset="0"/>
                              </a:rPr>
                              <m:t>3</m:t>
                            </m:r>
                          </m:sub>
                        </m:sSub>
                      </m:e>
                    </m:d>
                    <m:r>
                      <a:rPr lang="en-US" sz="1500" b="0" i="1" smtClean="0">
                        <a:latin typeface="Cambria Math" panose="02040503050406030204" pitchFamily="18" charset="0"/>
                      </a:rPr>
                      <m:t>=</m:t>
                    </m:r>
                    <m:d>
                      <m:dPr>
                        <m:ctrlPr>
                          <a:rPr lang="en-US" sz="1500" b="0" i="1" smtClean="0">
                            <a:latin typeface="Cambria Math" panose="02040503050406030204" pitchFamily="18" charset="0"/>
                          </a:rPr>
                        </m:ctrlPr>
                      </m:dPr>
                      <m:e>
                        <m:r>
                          <a:rPr lang="en-US" sz="1500" b="0" i="1" smtClean="0">
                            <a:latin typeface="Cambria Math" panose="02040503050406030204" pitchFamily="18" charset="0"/>
                          </a:rPr>
                          <m:t>𝑀</m:t>
                        </m:r>
                        <m:sSub>
                          <m:sSubPr>
                            <m:ctrlPr>
                              <a:rPr lang="en-US" sz="1500" b="0" i="1" smtClean="0">
                                <a:latin typeface="Cambria Math" panose="02040503050406030204" pitchFamily="18" charset="0"/>
                              </a:rPr>
                            </m:ctrlPr>
                          </m:sSubPr>
                          <m:e>
                            <m:r>
                              <a:rPr lang="en-US" sz="1500" b="0" i="1" smtClean="0">
                                <a:latin typeface="Cambria Math" panose="02040503050406030204" pitchFamily="18" charset="0"/>
                              </a:rPr>
                              <m:t>𝐾</m:t>
                            </m:r>
                          </m:e>
                          <m:sub>
                            <m:r>
                              <a:rPr lang="en-US" sz="1500" b="0" i="1" smtClean="0">
                                <a:latin typeface="Cambria Math" panose="02040503050406030204" pitchFamily="18" charset="0"/>
                              </a:rPr>
                              <m:t>0</m:t>
                            </m:r>
                          </m:sub>
                        </m:sSub>
                        <m:r>
                          <a:rPr lang="en-US" sz="1500" i="1">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𝐹</m:t>
                        </m:r>
                        <m:sSub>
                          <m:sSubPr>
                            <m:ctrlPr>
                              <a:rPr lang="en-US" sz="1500" b="0" i="1" smtClean="0">
                                <a:latin typeface="Cambria Math" panose="02040503050406030204" pitchFamily="18" charset="0"/>
                                <a:ea typeface="Cambria Math" panose="02040503050406030204" pitchFamily="18" charset="0"/>
                              </a:rPr>
                            </m:ctrlPr>
                          </m:sSubPr>
                          <m:e>
                            <m:r>
                              <a:rPr lang="en-US" sz="1500" b="0" i="1" smtClean="0">
                                <a:latin typeface="Cambria Math" panose="02040503050406030204" pitchFamily="18" charset="0"/>
                                <a:ea typeface="Cambria Math" panose="02040503050406030204" pitchFamily="18" charset="0"/>
                              </a:rPr>
                              <m:t>𝐾</m:t>
                            </m:r>
                          </m:e>
                          <m:sub>
                            <m:r>
                              <a:rPr lang="en-US" sz="1500" b="0" i="1" smtClean="0">
                                <a:latin typeface="Cambria Math" panose="02040503050406030204" pitchFamily="18" charset="0"/>
                                <a:ea typeface="Cambria Math" panose="02040503050406030204" pitchFamily="18" charset="0"/>
                              </a:rPr>
                              <m:t>0</m:t>
                            </m:r>
                            <m:r>
                              <a:rPr lang="en-US" sz="1500" b="0" i="1" smtClean="0">
                                <a:latin typeface="Cambria Math" panose="02040503050406030204" pitchFamily="18" charset="0"/>
                                <a:ea typeface="Cambria Math" panose="02040503050406030204" pitchFamily="18" charset="0"/>
                              </a:rPr>
                              <m:t> </m:t>
                            </m:r>
                          </m:sub>
                        </m:sSub>
                        <m:r>
                          <a:rPr lang="en-US" sz="1500" b="0" i="1" smtClean="0">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𝑀</m:t>
                        </m:r>
                        <m:sSub>
                          <m:sSubPr>
                            <m:ctrlPr>
                              <a:rPr lang="en-US" sz="1500" b="0" i="1" smtClean="0">
                                <a:latin typeface="Cambria Math" panose="02040503050406030204" pitchFamily="18" charset="0"/>
                                <a:ea typeface="Cambria Math" panose="02040503050406030204" pitchFamily="18" charset="0"/>
                              </a:rPr>
                            </m:ctrlPr>
                          </m:sSubPr>
                          <m:e>
                            <m:r>
                              <a:rPr lang="en-US" sz="1500" b="0" i="1" smtClean="0">
                                <a:latin typeface="Cambria Math" panose="02040503050406030204" pitchFamily="18" charset="0"/>
                                <a:ea typeface="Cambria Math" panose="02040503050406030204" pitchFamily="18" charset="0"/>
                              </a:rPr>
                              <m:t>𝐾</m:t>
                            </m:r>
                          </m:e>
                          <m:sub>
                            <m:r>
                              <a:rPr lang="en-US" sz="1500" b="0" i="1" smtClean="0">
                                <a:latin typeface="Cambria Math" panose="02040503050406030204" pitchFamily="18" charset="0"/>
                                <a:ea typeface="Cambria Math" panose="02040503050406030204" pitchFamily="18" charset="0"/>
                              </a:rPr>
                              <m:t>1</m:t>
                            </m:r>
                          </m:sub>
                        </m:sSub>
                        <m:r>
                          <a:rPr lang="en-US" sz="1500" i="1">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𝐹</m:t>
                        </m:r>
                        <m:sSub>
                          <m:sSubPr>
                            <m:ctrlPr>
                              <a:rPr lang="en-US" sz="1500" b="0" i="1" smtClean="0">
                                <a:latin typeface="Cambria Math" panose="02040503050406030204" pitchFamily="18" charset="0"/>
                                <a:ea typeface="Cambria Math" panose="02040503050406030204" pitchFamily="18" charset="0"/>
                              </a:rPr>
                            </m:ctrlPr>
                          </m:sSubPr>
                          <m:e>
                            <m:r>
                              <a:rPr lang="en-US" sz="1500" b="0" i="1" smtClean="0">
                                <a:latin typeface="Cambria Math" panose="02040503050406030204" pitchFamily="18" charset="0"/>
                                <a:ea typeface="Cambria Math" panose="02040503050406030204" pitchFamily="18" charset="0"/>
                              </a:rPr>
                              <m:t>𝐾</m:t>
                            </m:r>
                          </m:e>
                          <m:sub>
                            <m:r>
                              <a:rPr lang="en-US" sz="1500" b="0" i="1" smtClean="0">
                                <a:latin typeface="Cambria Math" panose="02040503050406030204" pitchFamily="18" charset="0"/>
                                <a:ea typeface="Cambria Math" panose="02040503050406030204" pitchFamily="18" charset="0"/>
                              </a:rPr>
                              <m:t>1</m:t>
                            </m:r>
                          </m:sub>
                        </m:sSub>
                        <m:r>
                          <a:rPr lang="en-US" sz="1500" i="1">
                            <a:latin typeface="Cambria Math" panose="02040503050406030204" pitchFamily="18" charset="0"/>
                            <a:ea typeface="Cambria Math" panose="02040503050406030204" pitchFamily="18" charset="0"/>
                          </a:rPr>
                          <m:t>,</m:t>
                        </m:r>
                        <m:r>
                          <a:rPr lang="en-US" sz="1500" i="1">
                            <a:latin typeface="Cambria Math" panose="02040503050406030204" pitchFamily="18" charset="0"/>
                            <a:ea typeface="Cambria Math" panose="02040503050406030204" pitchFamily="18" charset="0"/>
                          </a:rPr>
                          <m:t>𝑀</m:t>
                        </m:r>
                        <m:sSub>
                          <m:sSubPr>
                            <m:ctrlPr>
                              <a:rPr lang="en-US" sz="1500" i="1">
                                <a:latin typeface="Cambria Math" panose="02040503050406030204" pitchFamily="18" charset="0"/>
                                <a:ea typeface="Cambria Math" panose="02040503050406030204" pitchFamily="18" charset="0"/>
                              </a:rPr>
                            </m:ctrlPr>
                          </m:sSubPr>
                          <m:e>
                            <m:r>
                              <a:rPr lang="en-US" sz="1500" i="1">
                                <a:latin typeface="Cambria Math" panose="02040503050406030204" pitchFamily="18" charset="0"/>
                                <a:ea typeface="Cambria Math" panose="02040503050406030204" pitchFamily="18" charset="0"/>
                              </a:rPr>
                              <m:t>𝐾</m:t>
                            </m:r>
                          </m:e>
                          <m:sub>
                            <m:r>
                              <a:rPr lang="en-US" sz="1500" b="0" i="1" smtClean="0">
                                <a:latin typeface="Cambria Math" panose="02040503050406030204" pitchFamily="18" charset="0"/>
                                <a:ea typeface="Cambria Math" panose="02040503050406030204" pitchFamily="18" charset="0"/>
                              </a:rPr>
                              <m:t>2</m:t>
                            </m:r>
                          </m:sub>
                        </m:sSub>
                        <m:r>
                          <a:rPr lang="en-US" sz="1500" i="1">
                            <a:latin typeface="Cambria Math" panose="02040503050406030204" pitchFamily="18" charset="0"/>
                            <a:ea typeface="Cambria Math" panose="02040503050406030204" pitchFamily="18" charset="0"/>
                          </a:rPr>
                          <m:t>⨁</m:t>
                        </m:r>
                        <m:r>
                          <a:rPr lang="en-US" sz="1500" i="1">
                            <a:latin typeface="Cambria Math" panose="02040503050406030204" pitchFamily="18" charset="0"/>
                            <a:ea typeface="Cambria Math" panose="02040503050406030204" pitchFamily="18" charset="0"/>
                          </a:rPr>
                          <m:t>𝐹</m:t>
                        </m:r>
                        <m:sSub>
                          <m:sSubPr>
                            <m:ctrlPr>
                              <a:rPr lang="en-US" sz="1500" i="1">
                                <a:latin typeface="Cambria Math" panose="02040503050406030204" pitchFamily="18" charset="0"/>
                                <a:ea typeface="Cambria Math" panose="02040503050406030204" pitchFamily="18" charset="0"/>
                              </a:rPr>
                            </m:ctrlPr>
                          </m:sSubPr>
                          <m:e>
                            <m:r>
                              <a:rPr lang="en-US" sz="1500" i="1">
                                <a:latin typeface="Cambria Math" panose="02040503050406030204" pitchFamily="18" charset="0"/>
                                <a:ea typeface="Cambria Math" panose="02040503050406030204" pitchFamily="18" charset="0"/>
                              </a:rPr>
                              <m:t>𝐾</m:t>
                            </m:r>
                          </m:e>
                          <m:sub>
                            <m:r>
                              <a:rPr lang="en-US" sz="1500" b="0" i="1" smtClean="0">
                                <a:latin typeface="Cambria Math" panose="02040503050406030204" pitchFamily="18" charset="0"/>
                                <a:ea typeface="Cambria Math" panose="02040503050406030204" pitchFamily="18" charset="0"/>
                              </a:rPr>
                              <m:t>2</m:t>
                            </m:r>
                          </m:sub>
                        </m:sSub>
                        <m:r>
                          <a:rPr lang="en-US" sz="1500" i="1">
                            <a:latin typeface="Cambria Math" panose="02040503050406030204" pitchFamily="18" charset="0"/>
                            <a:ea typeface="Cambria Math" panose="02040503050406030204" pitchFamily="18" charset="0"/>
                          </a:rPr>
                          <m:t>,</m:t>
                        </m:r>
                        <m:r>
                          <a:rPr lang="en-US" sz="1500" i="1">
                            <a:latin typeface="Cambria Math" panose="02040503050406030204" pitchFamily="18" charset="0"/>
                            <a:ea typeface="Cambria Math" panose="02040503050406030204" pitchFamily="18" charset="0"/>
                          </a:rPr>
                          <m:t>𝑀</m:t>
                        </m:r>
                        <m:sSub>
                          <m:sSubPr>
                            <m:ctrlPr>
                              <a:rPr lang="en-US" sz="1500" i="1">
                                <a:latin typeface="Cambria Math" panose="02040503050406030204" pitchFamily="18" charset="0"/>
                                <a:ea typeface="Cambria Math" panose="02040503050406030204" pitchFamily="18" charset="0"/>
                              </a:rPr>
                            </m:ctrlPr>
                          </m:sSubPr>
                          <m:e>
                            <m:r>
                              <a:rPr lang="en-US" sz="1500" i="1">
                                <a:latin typeface="Cambria Math" panose="02040503050406030204" pitchFamily="18" charset="0"/>
                                <a:ea typeface="Cambria Math" panose="02040503050406030204" pitchFamily="18" charset="0"/>
                              </a:rPr>
                              <m:t>𝐾</m:t>
                            </m:r>
                          </m:e>
                          <m:sub>
                            <m:r>
                              <a:rPr lang="en-US" sz="1500" b="0" i="1" smtClean="0">
                                <a:latin typeface="Cambria Math" panose="02040503050406030204" pitchFamily="18" charset="0"/>
                                <a:ea typeface="Cambria Math" panose="02040503050406030204" pitchFamily="18" charset="0"/>
                              </a:rPr>
                              <m:t>3</m:t>
                            </m:r>
                          </m:sub>
                        </m:sSub>
                        <m:r>
                          <a:rPr lang="en-US" sz="1500" i="1">
                            <a:latin typeface="Cambria Math" panose="02040503050406030204" pitchFamily="18" charset="0"/>
                            <a:ea typeface="Cambria Math" panose="02040503050406030204" pitchFamily="18" charset="0"/>
                          </a:rPr>
                          <m:t>⨁</m:t>
                        </m:r>
                        <m:r>
                          <a:rPr lang="en-US" sz="1500" i="1">
                            <a:latin typeface="Cambria Math" panose="02040503050406030204" pitchFamily="18" charset="0"/>
                            <a:ea typeface="Cambria Math" panose="02040503050406030204" pitchFamily="18" charset="0"/>
                          </a:rPr>
                          <m:t>𝐹</m:t>
                        </m:r>
                        <m:sSub>
                          <m:sSubPr>
                            <m:ctrlPr>
                              <a:rPr lang="en-US" sz="1500" i="1">
                                <a:latin typeface="Cambria Math" panose="02040503050406030204" pitchFamily="18" charset="0"/>
                                <a:ea typeface="Cambria Math" panose="02040503050406030204" pitchFamily="18" charset="0"/>
                              </a:rPr>
                            </m:ctrlPr>
                          </m:sSubPr>
                          <m:e>
                            <m:r>
                              <a:rPr lang="en-US" sz="1500" i="1">
                                <a:latin typeface="Cambria Math" panose="02040503050406030204" pitchFamily="18" charset="0"/>
                                <a:ea typeface="Cambria Math" panose="02040503050406030204" pitchFamily="18" charset="0"/>
                              </a:rPr>
                              <m:t>𝐾</m:t>
                            </m:r>
                          </m:e>
                          <m:sub>
                            <m:r>
                              <a:rPr lang="en-US" sz="1500" b="0" i="1" smtClean="0">
                                <a:latin typeface="Cambria Math" panose="02040503050406030204" pitchFamily="18" charset="0"/>
                                <a:ea typeface="Cambria Math" panose="02040503050406030204" pitchFamily="18" charset="0"/>
                              </a:rPr>
                              <m:t>3</m:t>
                            </m:r>
                          </m:sub>
                        </m:sSub>
                      </m:e>
                    </m:d>
                  </m:oMath>
                </a14:m>
                <a:endParaRPr lang="en-US" sz="1500" b="0" dirty="0">
                  <a:ea typeface="Cambria Math" panose="02040503050406030204" pitchFamily="18" charset="0"/>
                </a:endParaRPr>
              </a:p>
              <a:p>
                <a:pPr algn="l" rtl="0"/>
                <a14:m>
                  <m:oMath xmlns:m="http://schemas.openxmlformats.org/officeDocument/2006/math">
                    <m:r>
                      <a:rPr lang="en-US" sz="1500" b="0" i="1" smtClean="0">
                        <a:latin typeface="Cambria Math" panose="02040503050406030204" pitchFamily="18" charset="0"/>
                      </a:rPr>
                      <m:t>𝑟</m:t>
                    </m:r>
                    <m:sSub>
                      <m:sSubPr>
                        <m:ctrlPr>
                          <a:rPr lang="en-US" sz="1500" b="0" i="1" smtClean="0">
                            <a:latin typeface="Cambria Math" panose="02040503050406030204" pitchFamily="18" charset="0"/>
                          </a:rPr>
                        </m:ctrlPr>
                      </m:sSubPr>
                      <m:e>
                        <m:r>
                          <a:rPr lang="en-US" sz="1500" b="0" i="1" smtClean="0">
                            <a:latin typeface="Cambria Math" panose="02040503050406030204" pitchFamily="18" charset="0"/>
                          </a:rPr>
                          <m:t>𝑘</m:t>
                        </m:r>
                      </m:e>
                      <m:sub>
                        <m:r>
                          <a:rPr lang="en-US" sz="1500" b="0" i="1" smtClean="0">
                            <a:latin typeface="Cambria Math" panose="02040503050406030204" pitchFamily="18" charset="0"/>
                          </a:rPr>
                          <m:t>𝑖</m:t>
                        </m:r>
                      </m:sub>
                    </m:sSub>
                    <m:r>
                      <a:rPr lang="en-US" sz="1500" b="0" i="1" smtClean="0">
                        <a:latin typeface="Cambria Math" panose="02040503050406030204" pitchFamily="18" charset="0"/>
                      </a:rPr>
                      <m:t>=</m:t>
                    </m:r>
                    <m:sSub>
                      <m:sSubPr>
                        <m:ctrlPr>
                          <a:rPr lang="en-US" sz="1500" b="0" i="1" smtClean="0">
                            <a:latin typeface="Cambria Math" panose="02040503050406030204" pitchFamily="18" charset="0"/>
                          </a:rPr>
                        </m:ctrlPr>
                      </m:sSubPr>
                      <m:e>
                        <m:r>
                          <a:rPr lang="en-US" sz="1500" b="0" i="1" smtClean="0">
                            <a:latin typeface="Cambria Math" panose="02040503050406030204" pitchFamily="18" charset="0"/>
                          </a:rPr>
                          <m:t>𝐾</m:t>
                        </m:r>
                      </m:e>
                      <m:sub>
                        <m:r>
                          <a:rPr lang="en-US" sz="1500" b="0" i="1" smtClean="0">
                            <a:latin typeface="Cambria Math" panose="02040503050406030204" pitchFamily="18" charset="0"/>
                          </a:rPr>
                          <m:t>𝑖</m:t>
                        </m:r>
                        <m:r>
                          <a:rPr lang="en-US" sz="1500" b="0" i="1" smtClean="0">
                            <a:latin typeface="Cambria Math" panose="02040503050406030204" pitchFamily="18" charset="0"/>
                          </a:rPr>
                          <m:t>+</m:t>
                        </m:r>
                        <m:r>
                          <a:rPr lang="en-US" sz="1500" b="0" i="1" smtClean="0">
                            <a:latin typeface="Cambria Math" panose="02040503050406030204" pitchFamily="18" charset="0"/>
                          </a:rPr>
                          <m:t>4</m:t>
                        </m:r>
                      </m:sub>
                    </m:sSub>
                    <m:r>
                      <a:rPr lang="en-US" sz="1500" b="0" i="1" smtClean="0">
                        <a:latin typeface="Cambria Math" panose="02040503050406030204" pitchFamily="18" charset="0"/>
                      </a:rPr>
                      <m:t>=</m:t>
                    </m:r>
                    <m:sSub>
                      <m:sSubPr>
                        <m:ctrlPr>
                          <a:rPr lang="en-US" sz="1500" b="0" i="1" smtClean="0">
                            <a:latin typeface="Cambria Math" panose="02040503050406030204" pitchFamily="18" charset="0"/>
                          </a:rPr>
                        </m:ctrlPr>
                      </m:sSubPr>
                      <m:e>
                        <m:r>
                          <a:rPr lang="en-US" sz="1500" b="0" i="1" smtClean="0">
                            <a:latin typeface="Cambria Math" panose="02040503050406030204" pitchFamily="18" charset="0"/>
                          </a:rPr>
                          <m:t>𝐾</m:t>
                        </m:r>
                      </m:e>
                      <m:sub>
                        <m:r>
                          <a:rPr lang="en-US" sz="1500" b="0" i="1" smtClean="0">
                            <a:latin typeface="Cambria Math" panose="02040503050406030204" pitchFamily="18" charset="0"/>
                          </a:rPr>
                          <m:t>𝑖</m:t>
                        </m:r>
                      </m:sub>
                    </m:sSub>
                    <m:r>
                      <a:rPr lang="en-US" sz="1500" i="1">
                        <a:latin typeface="Cambria Math" panose="02040503050406030204" pitchFamily="18" charset="0"/>
                        <a:ea typeface="Cambria Math" panose="02040503050406030204" pitchFamily="18" charset="0"/>
                      </a:rPr>
                      <m:t>⨁</m:t>
                    </m:r>
                    <m:sSup>
                      <m:sSupPr>
                        <m:ctrlPr>
                          <a:rPr lang="en-US" sz="1500" b="0" i="1" smtClean="0">
                            <a:latin typeface="Cambria Math" panose="02040503050406030204" pitchFamily="18" charset="0"/>
                            <a:ea typeface="Cambria Math" panose="02040503050406030204" pitchFamily="18" charset="0"/>
                          </a:rPr>
                        </m:ctrlPr>
                      </m:sSupPr>
                      <m:e>
                        <m:r>
                          <a:rPr lang="en-US" sz="1500" b="0" i="1" smtClean="0">
                            <a:latin typeface="Cambria Math" panose="02040503050406030204" pitchFamily="18" charset="0"/>
                            <a:ea typeface="Cambria Math" panose="02040503050406030204" pitchFamily="18" charset="0"/>
                          </a:rPr>
                          <m:t>𝑇</m:t>
                        </m:r>
                      </m:e>
                      <m:sup>
                        <m:r>
                          <a:rPr lang="en-US" sz="1500" b="0" i="1" smtClean="0">
                            <a:latin typeface="Cambria Math" panose="02040503050406030204" pitchFamily="18" charset="0"/>
                            <a:ea typeface="Cambria Math" panose="02040503050406030204" pitchFamily="18" charset="0"/>
                          </a:rPr>
                          <m:t>′</m:t>
                        </m:r>
                      </m:sup>
                    </m:sSup>
                    <m:d>
                      <m:dPr>
                        <m:ctrlPr>
                          <a:rPr lang="en-US" sz="1500" b="0" i="1" smtClean="0">
                            <a:latin typeface="Cambria Math" panose="02040503050406030204" pitchFamily="18" charset="0"/>
                            <a:ea typeface="Cambria Math" panose="02040503050406030204" pitchFamily="18" charset="0"/>
                          </a:rPr>
                        </m:ctrlPr>
                      </m:dPr>
                      <m:e>
                        <m:sSub>
                          <m:sSubPr>
                            <m:ctrlPr>
                              <a:rPr lang="en-US" sz="1500" b="0" i="1" smtClean="0">
                                <a:latin typeface="Cambria Math" panose="02040503050406030204" pitchFamily="18" charset="0"/>
                                <a:ea typeface="Cambria Math" panose="02040503050406030204" pitchFamily="18" charset="0"/>
                              </a:rPr>
                            </m:ctrlPr>
                          </m:sSubPr>
                          <m:e>
                            <m:r>
                              <a:rPr lang="en-US" sz="1500" b="0" i="1" smtClean="0">
                                <a:latin typeface="Cambria Math" panose="02040503050406030204" pitchFamily="18" charset="0"/>
                                <a:ea typeface="Cambria Math" panose="02040503050406030204" pitchFamily="18" charset="0"/>
                              </a:rPr>
                              <m:t>𝐾</m:t>
                            </m:r>
                          </m:e>
                          <m:sub>
                            <m:r>
                              <a:rPr lang="en-US" sz="1500" b="0" i="1" smtClean="0">
                                <a:latin typeface="Cambria Math" panose="02040503050406030204" pitchFamily="18" charset="0"/>
                                <a:ea typeface="Cambria Math" panose="02040503050406030204" pitchFamily="18" charset="0"/>
                              </a:rPr>
                              <m:t>𝑖</m:t>
                            </m:r>
                            <m:r>
                              <a:rPr lang="en-US" sz="1500" b="0" i="1" smtClean="0">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1</m:t>
                            </m:r>
                          </m:sub>
                        </m:sSub>
                        <m:r>
                          <a:rPr lang="en-US" sz="1500" i="1">
                            <a:latin typeface="Cambria Math" panose="02040503050406030204" pitchFamily="18" charset="0"/>
                            <a:ea typeface="Cambria Math" panose="02040503050406030204" pitchFamily="18" charset="0"/>
                          </a:rPr>
                          <m:t>⨁</m:t>
                        </m:r>
                        <m:sSub>
                          <m:sSubPr>
                            <m:ctrlPr>
                              <a:rPr lang="en-US" sz="1500" b="0" i="1" smtClean="0">
                                <a:latin typeface="Cambria Math" panose="02040503050406030204" pitchFamily="18" charset="0"/>
                                <a:ea typeface="Cambria Math" panose="02040503050406030204" pitchFamily="18" charset="0"/>
                              </a:rPr>
                            </m:ctrlPr>
                          </m:sSubPr>
                          <m:e>
                            <m:r>
                              <a:rPr lang="en-US" sz="1500" b="0" i="1" smtClean="0">
                                <a:latin typeface="Cambria Math" panose="02040503050406030204" pitchFamily="18" charset="0"/>
                                <a:ea typeface="Cambria Math" panose="02040503050406030204" pitchFamily="18" charset="0"/>
                              </a:rPr>
                              <m:t>𝐾</m:t>
                            </m:r>
                          </m:e>
                          <m:sub>
                            <m:r>
                              <a:rPr lang="en-US" sz="1500" b="0" i="1" smtClean="0">
                                <a:latin typeface="Cambria Math" panose="02040503050406030204" pitchFamily="18" charset="0"/>
                                <a:ea typeface="Cambria Math" panose="02040503050406030204" pitchFamily="18" charset="0"/>
                              </a:rPr>
                              <m:t>𝑖</m:t>
                            </m:r>
                            <m:r>
                              <a:rPr lang="en-US" sz="1500" b="0" i="1" smtClean="0">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2</m:t>
                            </m:r>
                          </m:sub>
                        </m:sSub>
                        <m:r>
                          <a:rPr lang="en-US" sz="1500" i="1">
                            <a:latin typeface="Cambria Math" panose="02040503050406030204" pitchFamily="18" charset="0"/>
                            <a:ea typeface="Cambria Math" panose="02040503050406030204" pitchFamily="18" charset="0"/>
                          </a:rPr>
                          <m:t>⨁</m:t>
                        </m:r>
                        <m:sSub>
                          <m:sSubPr>
                            <m:ctrlPr>
                              <a:rPr lang="en-US" sz="1500" b="0" i="1" smtClean="0">
                                <a:latin typeface="Cambria Math" panose="02040503050406030204" pitchFamily="18" charset="0"/>
                                <a:ea typeface="Cambria Math" panose="02040503050406030204" pitchFamily="18" charset="0"/>
                              </a:rPr>
                            </m:ctrlPr>
                          </m:sSubPr>
                          <m:e>
                            <m:r>
                              <a:rPr lang="en-US" sz="1500" b="0" i="1" smtClean="0">
                                <a:latin typeface="Cambria Math" panose="02040503050406030204" pitchFamily="18" charset="0"/>
                                <a:ea typeface="Cambria Math" panose="02040503050406030204" pitchFamily="18" charset="0"/>
                              </a:rPr>
                              <m:t>𝐾</m:t>
                            </m:r>
                          </m:e>
                          <m:sub>
                            <m:r>
                              <a:rPr lang="en-US" sz="1500" b="0" i="1" smtClean="0">
                                <a:latin typeface="Cambria Math" panose="02040503050406030204" pitchFamily="18" charset="0"/>
                                <a:ea typeface="Cambria Math" panose="02040503050406030204" pitchFamily="18" charset="0"/>
                              </a:rPr>
                              <m:t>𝑖</m:t>
                            </m:r>
                            <m:r>
                              <a:rPr lang="en-US" sz="1500" b="0" i="1" smtClean="0">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3</m:t>
                            </m:r>
                          </m:sub>
                        </m:sSub>
                        <m:r>
                          <a:rPr lang="en-US" sz="1500" i="1">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𝐶</m:t>
                        </m:r>
                        <m:sSub>
                          <m:sSubPr>
                            <m:ctrlPr>
                              <a:rPr lang="en-US" sz="1500" b="0" i="1" smtClean="0">
                                <a:latin typeface="Cambria Math" panose="02040503050406030204" pitchFamily="18" charset="0"/>
                                <a:ea typeface="Cambria Math" panose="02040503050406030204" pitchFamily="18" charset="0"/>
                              </a:rPr>
                            </m:ctrlPr>
                          </m:sSubPr>
                          <m:e>
                            <m:r>
                              <a:rPr lang="en-US" sz="1500" b="0" i="1" smtClean="0">
                                <a:latin typeface="Cambria Math" panose="02040503050406030204" pitchFamily="18" charset="0"/>
                                <a:ea typeface="Cambria Math" panose="02040503050406030204" pitchFamily="18" charset="0"/>
                              </a:rPr>
                              <m:t>𝐾</m:t>
                            </m:r>
                          </m:e>
                          <m:sub>
                            <m:r>
                              <a:rPr lang="en-US" sz="1500" b="0" i="1" smtClean="0">
                                <a:latin typeface="Cambria Math" panose="02040503050406030204" pitchFamily="18" charset="0"/>
                                <a:ea typeface="Cambria Math" panose="02040503050406030204" pitchFamily="18" charset="0"/>
                              </a:rPr>
                              <m:t>𝑖</m:t>
                            </m:r>
                          </m:sub>
                        </m:sSub>
                      </m:e>
                    </m:d>
                    <m:r>
                      <a:rPr lang="en-US" sz="1500" b="0" i="1" smtClean="0">
                        <a:latin typeface="Cambria Math" panose="02040503050406030204" pitchFamily="18" charset="0"/>
                        <a:ea typeface="Cambria Math" panose="02040503050406030204" pitchFamily="18" charset="0"/>
                      </a:rPr>
                      <m:t>, </m:t>
                    </m:r>
                    <m:r>
                      <a:rPr lang="en-US" sz="1500" b="0" i="1" smtClean="0">
                        <a:latin typeface="Cambria Math" panose="02040503050406030204" pitchFamily="18" charset="0"/>
                        <a:ea typeface="Cambria Math" panose="02040503050406030204" pitchFamily="18" charset="0"/>
                      </a:rPr>
                      <m:t>𝑖</m:t>
                    </m:r>
                    <m:r>
                      <a:rPr lang="en-US" sz="1500" b="0" i="1" smtClean="0">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0</m:t>
                    </m:r>
                    <m:r>
                      <a:rPr lang="en-US" sz="1500" b="0" i="1" smtClean="0">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1</m:t>
                    </m:r>
                    <m:r>
                      <a:rPr lang="en-US" sz="1500" b="0" i="1" smtClean="0">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31</m:t>
                    </m:r>
                    <m:r>
                      <a:rPr lang="en-US" sz="1500" b="0" i="1" smtClean="0">
                        <a:latin typeface="Cambria Math" panose="02040503050406030204" pitchFamily="18" charset="0"/>
                        <a:ea typeface="Cambria Math" panose="02040503050406030204" pitchFamily="18" charset="0"/>
                      </a:rPr>
                      <m:t>.</m:t>
                    </m:r>
                  </m:oMath>
                </a14:m>
                <a:endParaRPr lang="en-US" sz="1500" dirty="0"/>
              </a:p>
              <a:p>
                <a:pPr algn="l" rtl="0"/>
                <a14:m>
                  <m:oMath xmlns:m="http://schemas.openxmlformats.org/officeDocument/2006/math">
                    <m:r>
                      <a:rPr lang="en-US" sz="1500" b="0" i="1" smtClean="0">
                        <a:latin typeface="Cambria Math" panose="02040503050406030204" pitchFamily="18" charset="0"/>
                      </a:rPr>
                      <m:t>𝑇</m:t>
                    </m:r>
                    <m:d>
                      <m:dPr>
                        <m:ctrlPr>
                          <a:rPr lang="en-US" sz="1500" b="0" i="1" smtClean="0">
                            <a:latin typeface="Cambria Math" panose="02040503050406030204" pitchFamily="18" charset="0"/>
                          </a:rPr>
                        </m:ctrlPr>
                      </m:dPr>
                      <m:e>
                        <m:r>
                          <a:rPr lang="en-US" sz="1500" b="0" i="1" smtClean="0">
                            <a:latin typeface="Cambria Math" panose="02040503050406030204" pitchFamily="18" charset="0"/>
                          </a:rPr>
                          <m:t>⋅</m:t>
                        </m:r>
                      </m:e>
                    </m:d>
                    <m:r>
                      <a:rPr lang="en-US" sz="1500" b="0" i="1" smtClean="0">
                        <a:latin typeface="Cambria Math" panose="02040503050406030204" pitchFamily="18" charset="0"/>
                      </a:rPr>
                      <m:t>=</m:t>
                    </m:r>
                    <m:r>
                      <a:rPr lang="en-US" sz="1500" b="0" i="1" smtClean="0">
                        <a:latin typeface="Cambria Math" panose="02040503050406030204" pitchFamily="18" charset="0"/>
                      </a:rPr>
                      <m:t>𝐿</m:t>
                    </m:r>
                    <m:d>
                      <m:dPr>
                        <m:ctrlPr>
                          <a:rPr lang="en-US" sz="1500" b="0" i="1" smtClean="0">
                            <a:latin typeface="Cambria Math" panose="02040503050406030204" pitchFamily="18" charset="0"/>
                          </a:rPr>
                        </m:ctrlPr>
                      </m:dPr>
                      <m:e>
                        <m:r>
                          <a:rPr lang="en-US" sz="1500" b="0" i="1" smtClean="0">
                            <a:latin typeface="Cambria Math" panose="02040503050406030204" pitchFamily="18" charset="0"/>
                            <a:ea typeface="Cambria Math" panose="02040503050406030204" pitchFamily="18" charset="0"/>
                          </a:rPr>
                          <m:t>𝜏</m:t>
                        </m:r>
                        <m:d>
                          <m:dPr>
                            <m:ctrlPr>
                              <a:rPr lang="en-US" sz="1500" b="0" i="1" smtClean="0">
                                <a:latin typeface="Cambria Math" panose="02040503050406030204" pitchFamily="18" charset="0"/>
                                <a:ea typeface="Cambria Math" panose="02040503050406030204" pitchFamily="18" charset="0"/>
                              </a:rPr>
                            </m:ctrlPr>
                          </m:dPr>
                          <m:e>
                            <m:r>
                              <a:rPr lang="en-US" sz="1500" b="0" i="1" smtClean="0">
                                <a:latin typeface="Cambria Math" panose="02040503050406030204" pitchFamily="18" charset="0"/>
                                <a:ea typeface="Cambria Math" panose="02040503050406030204" pitchFamily="18" charset="0"/>
                              </a:rPr>
                              <m:t>⋅</m:t>
                            </m:r>
                          </m:e>
                        </m:d>
                      </m:e>
                    </m:d>
                  </m:oMath>
                </a14:m>
                <a:endParaRPr lang="en-US" sz="1500" b="0" dirty="0">
                  <a:ea typeface="Cambria Math" panose="02040503050406030204" pitchFamily="18" charset="0"/>
                </a:endParaRPr>
              </a:p>
              <a:p>
                <a:pPr algn="l" rtl="0"/>
                <a14:m>
                  <m:oMath xmlns:m="http://schemas.openxmlformats.org/officeDocument/2006/math">
                    <m:r>
                      <a:rPr lang="en-US" sz="1500" i="1">
                        <a:latin typeface="Cambria Math" panose="02040503050406030204" pitchFamily="18" charset="0"/>
                        <a:ea typeface="Cambria Math" panose="02040503050406030204" pitchFamily="18" charset="0"/>
                      </a:rPr>
                      <m:t>𝜏</m:t>
                    </m:r>
                    <m:d>
                      <m:dPr>
                        <m:ctrlPr>
                          <a:rPr lang="en-US" sz="1500" b="0" i="1" smtClean="0">
                            <a:latin typeface="Cambria Math" panose="02040503050406030204" pitchFamily="18" charset="0"/>
                            <a:ea typeface="Cambria Math" panose="02040503050406030204" pitchFamily="18" charset="0"/>
                          </a:rPr>
                        </m:ctrlPr>
                      </m:dPr>
                      <m:e>
                        <m:r>
                          <a:rPr lang="en-US" sz="1500" b="0" i="1" smtClean="0">
                            <a:latin typeface="Cambria Math" panose="02040503050406030204" pitchFamily="18" charset="0"/>
                            <a:ea typeface="Cambria Math" panose="02040503050406030204" pitchFamily="18" charset="0"/>
                          </a:rPr>
                          <m:t>𝐴</m:t>
                        </m:r>
                      </m:e>
                    </m:d>
                    <m:r>
                      <a:rPr lang="en-US" sz="1500" b="0" i="1" smtClean="0">
                        <a:latin typeface="Cambria Math" panose="02040503050406030204" pitchFamily="18" charset="0"/>
                        <a:ea typeface="Cambria Math" panose="02040503050406030204" pitchFamily="18" charset="0"/>
                      </a:rPr>
                      <m:t>=</m:t>
                    </m:r>
                    <m:d>
                      <m:dPr>
                        <m:ctrlPr>
                          <a:rPr lang="en-US" sz="1500" b="0" i="1" smtClean="0">
                            <a:latin typeface="Cambria Math" panose="02040503050406030204" pitchFamily="18" charset="0"/>
                            <a:ea typeface="Cambria Math" panose="02040503050406030204" pitchFamily="18" charset="0"/>
                          </a:rPr>
                        </m:ctrlPr>
                      </m:dPr>
                      <m:e>
                        <m:r>
                          <a:rPr lang="en-US" sz="1500" b="0" i="1" smtClean="0">
                            <a:latin typeface="Cambria Math" panose="02040503050406030204" pitchFamily="18" charset="0"/>
                            <a:ea typeface="Cambria Math" panose="02040503050406030204" pitchFamily="18" charset="0"/>
                          </a:rPr>
                          <m:t>𝑆𝑏𝑜𝑥</m:t>
                        </m:r>
                        <m:d>
                          <m:dPr>
                            <m:ctrlPr>
                              <a:rPr lang="en-US" sz="1500" b="0" i="1" smtClean="0">
                                <a:latin typeface="Cambria Math" panose="02040503050406030204" pitchFamily="18" charset="0"/>
                                <a:ea typeface="Cambria Math" panose="02040503050406030204" pitchFamily="18" charset="0"/>
                              </a:rPr>
                            </m:ctrlPr>
                          </m:dPr>
                          <m:e>
                            <m:sSub>
                              <m:sSubPr>
                                <m:ctrlPr>
                                  <a:rPr lang="en-US" sz="1500" b="0" i="1" smtClean="0">
                                    <a:latin typeface="Cambria Math" panose="02040503050406030204" pitchFamily="18" charset="0"/>
                                    <a:ea typeface="Cambria Math" panose="02040503050406030204" pitchFamily="18" charset="0"/>
                                  </a:rPr>
                                </m:ctrlPr>
                              </m:sSubPr>
                              <m:e>
                                <m:r>
                                  <a:rPr lang="en-US" sz="1500" b="0" i="1" smtClean="0">
                                    <a:latin typeface="Cambria Math" panose="02040503050406030204" pitchFamily="18" charset="0"/>
                                    <a:ea typeface="Cambria Math" panose="02040503050406030204" pitchFamily="18" charset="0"/>
                                  </a:rPr>
                                  <m:t>𝑎</m:t>
                                </m:r>
                              </m:e>
                              <m:sub>
                                <m:r>
                                  <a:rPr lang="en-US" sz="1500" b="0" i="1" smtClean="0">
                                    <a:latin typeface="Cambria Math" panose="02040503050406030204" pitchFamily="18" charset="0"/>
                                    <a:ea typeface="Cambria Math" panose="02040503050406030204" pitchFamily="18" charset="0"/>
                                  </a:rPr>
                                  <m:t>0</m:t>
                                </m:r>
                              </m:sub>
                            </m:sSub>
                          </m:e>
                        </m:d>
                        <m:r>
                          <a:rPr lang="en-US" sz="1500" b="0" i="1" smtClean="0">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𝑆𝑏𝑜𝑥</m:t>
                        </m:r>
                        <m:d>
                          <m:dPr>
                            <m:ctrlPr>
                              <a:rPr lang="en-US" sz="1500" b="0" i="1" smtClean="0">
                                <a:latin typeface="Cambria Math" panose="02040503050406030204" pitchFamily="18" charset="0"/>
                                <a:ea typeface="Cambria Math" panose="02040503050406030204" pitchFamily="18" charset="0"/>
                              </a:rPr>
                            </m:ctrlPr>
                          </m:dPr>
                          <m:e>
                            <m:sSub>
                              <m:sSubPr>
                                <m:ctrlPr>
                                  <a:rPr lang="en-US" sz="1500" b="0" i="1" smtClean="0">
                                    <a:latin typeface="Cambria Math" panose="02040503050406030204" pitchFamily="18" charset="0"/>
                                    <a:ea typeface="Cambria Math" panose="02040503050406030204" pitchFamily="18" charset="0"/>
                                  </a:rPr>
                                </m:ctrlPr>
                              </m:sSubPr>
                              <m:e>
                                <m:r>
                                  <a:rPr lang="en-US" sz="1500" b="0" i="1" smtClean="0">
                                    <a:latin typeface="Cambria Math" panose="02040503050406030204" pitchFamily="18" charset="0"/>
                                    <a:ea typeface="Cambria Math" panose="02040503050406030204" pitchFamily="18" charset="0"/>
                                  </a:rPr>
                                  <m:t>𝑎</m:t>
                                </m:r>
                              </m:e>
                              <m:sub>
                                <m:r>
                                  <a:rPr lang="en-US" sz="1500" b="0" i="1" smtClean="0">
                                    <a:latin typeface="Cambria Math" panose="02040503050406030204" pitchFamily="18" charset="0"/>
                                    <a:ea typeface="Cambria Math" panose="02040503050406030204" pitchFamily="18" charset="0"/>
                                  </a:rPr>
                                  <m:t>1</m:t>
                                </m:r>
                              </m:sub>
                            </m:sSub>
                          </m:e>
                        </m:d>
                        <m:r>
                          <a:rPr lang="en-US" sz="1500" b="0" i="1" smtClean="0">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𝑆𝑏𝑜𝑥</m:t>
                        </m:r>
                        <m:d>
                          <m:dPr>
                            <m:ctrlPr>
                              <a:rPr lang="en-US" sz="1500" b="0" i="1" smtClean="0">
                                <a:latin typeface="Cambria Math" panose="02040503050406030204" pitchFamily="18" charset="0"/>
                                <a:ea typeface="Cambria Math" panose="02040503050406030204" pitchFamily="18" charset="0"/>
                              </a:rPr>
                            </m:ctrlPr>
                          </m:dPr>
                          <m:e>
                            <m:sSub>
                              <m:sSubPr>
                                <m:ctrlPr>
                                  <a:rPr lang="en-US" sz="1500" b="0" i="1" smtClean="0">
                                    <a:latin typeface="Cambria Math" panose="02040503050406030204" pitchFamily="18" charset="0"/>
                                    <a:ea typeface="Cambria Math" panose="02040503050406030204" pitchFamily="18" charset="0"/>
                                  </a:rPr>
                                </m:ctrlPr>
                              </m:sSubPr>
                              <m:e>
                                <m:r>
                                  <a:rPr lang="en-US" sz="1500" b="0" i="1" smtClean="0">
                                    <a:latin typeface="Cambria Math" panose="02040503050406030204" pitchFamily="18" charset="0"/>
                                    <a:ea typeface="Cambria Math" panose="02040503050406030204" pitchFamily="18" charset="0"/>
                                  </a:rPr>
                                  <m:t>𝑎</m:t>
                                </m:r>
                              </m:e>
                              <m:sub>
                                <m:r>
                                  <a:rPr lang="en-US" sz="1500" b="0" i="1" smtClean="0">
                                    <a:latin typeface="Cambria Math" panose="02040503050406030204" pitchFamily="18" charset="0"/>
                                    <a:ea typeface="Cambria Math" panose="02040503050406030204" pitchFamily="18" charset="0"/>
                                  </a:rPr>
                                  <m:t>2</m:t>
                                </m:r>
                              </m:sub>
                            </m:sSub>
                          </m:e>
                        </m:d>
                        <m:r>
                          <a:rPr lang="en-US" sz="1500" b="0" i="1" smtClean="0">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𝑆𝑏𝑜𝑥</m:t>
                        </m:r>
                        <m:d>
                          <m:dPr>
                            <m:ctrlPr>
                              <a:rPr lang="en-US" sz="1500" b="0" i="1" smtClean="0">
                                <a:latin typeface="Cambria Math" panose="02040503050406030204" pitchFamily="18" charset="0"/>
                                <a:ea typeface="Cambria Math" panose="02040503050406030204" pitchFamily="18" charset="0"/>
                              </a:rPr>
                            </m:ctrlPr>
                          </m:dPr>
                          <m:e>
                            <m:sSub>
                              <m:sSubPr>
                                <m:ctrlPr>
                                  <a:rPr lang="en-US" sz="1500" b="0" i="1" smtClean="0">
                                    <a:latin typeface="Cambria Math" panose="02040503050406030204" pitchFamily="18" charset="0"/>
                                    <a:ea typeface="Cambria Math" panose="02040503050406030204" pitchFamily="18" charset="0"/>
                                  </a:rPr>
                                </m:ctrlPr>
                              </m:sSubPr>
                              <m:e>
                                <m:r>
                                  <a:rPr lang="en-US" sz="1500" b="0" i="1" smtClean="0">
                                    <a:latin typeface="Cambria Math" panose="02040503050406030204" pitchFamily="18" charset="0"/>
                                    <a:ea typeface="Cambria Math" panose="02040503050406030204" pitchFamily="18" charset="0"/>
                                  </a:rPr>
                                  <m:t>𝑎</m:t>
                                </m:r>
                              </m:e>
                              <m:sub>
                                <m:r>
                                  <a:rPr lang="en-US" sz="1500" b="0" i="1" smtClean="0">
                                    <a:latin typeface="Cambria Math" panose="02040503050406030204" pitchFamily="18" charset="0"/>
                                    <a:ea typeface="Cambria Math" panose="02040503050406030204" pitchFamily="18" charset="0"/>
                                  </a:rPr>
                                  <m:t>3</m:t>
                                </m:r>
                              </m:sub>
                            </m:sSub>
                          </m:e>
                        </m:d>
                      </m:e>
                    </m:d>
                  </m:oMath>
                </a14:m>
                <a:endParaRPr lang="en-US" sz="1500" b="0" dirty="0">
                  <a:ea typeface="Cambria Math" panose="02040503050406030204" pitchFamily="18" charset="0"/>
                </a:endParaRPr>
              </a:p>
              <a:p>
                <a:pPr algn="l" rtl="0"/>
                <a14:m>
                  <m:oMath xmlns:m="http://schemas.openxmlformats.org/officeDocument/2006/math">
                    <m:r>
                      <a:rPr lang="en-US" sz="1500" b="0" i="1" smtClean="0">
                        <a:latin typeface="Cambria Math" panose="02040503050406030204" pitchFamily="18" charset="0"/>
                      </a:rPr>
                      <m:t>𝐿</m:t>
                    </m:r>
                    <m:d>
                      <m:dPr>
                        <m:ctrlPr>
                          <a:rPr lang="en-US" sz="1500" b="0" i="1" smtClean="0">
                            <a:latin typeface="Cambria Math" panose="02040503050406030204" pitchFamily="18" charset="0"/>
                          </a:rPr>
                        </m:ctrlPr>
                      </m:dPr>
                      <m:e>
                        <m:r>
                          <a:rPr lang="en-US" sz="1500" b="0" i="1" smtClean="0">
                            <a:latin typeface="Cambria Math" panose="02040503050406030204" pitchFamily="18" charset="0"/>
                          </a:rPr>
                          <m:t>𝐵</m:t>
                        </m:r>
                      </m:e>
                    </m:d>
                    <m:r>
                      <a:rPr lang="en-US" sz="1500" b="0" i="1" smtClean="0">
                        <a:latin typeface="Cambria Math" panose="02040503050406030204" pitchFamily="18" charset="0"/>
                      </a:rPr>
                      <m:t>=</m:t>
                    </m:r>
                    <m:r>
                      <a:rPr lang="en-US" sz="1500" b="0" i="1" smtClean="0">
                        <a:latin typeface="Cambria Math" panose="02040503050406030204" pitchFamily="18" charset="0"/>
                      </a:rPr>
                      <m:t>𝐵</m:t>
                    </m:r>
                    <m:r>
                      <a:rPr lang="en-US" sz="1500" i="1">
                        <a:latin typeface="Cambria Math" panose="02040503050406030204" pitchFamily="18" charset="0"/>
                        <a:ea typeface="Cambria Math" panose="02040503050406030204" pitchFamily="18" charset="0"/>
                      </a:rPr>
                      <m:t>⨁</m:t>
                    </m:r>
                    <m:r>
                      <a:rPr lang="en-US" sz="1500" b="0" i="0" smtClean="0">
                        <a:latin typeface="Cambria Math" panose="02040503050406030204" pitchFamily="18" charset="0"/>
                        <a:ea typeface="Cambria Math" panose="02040503050406030204" pitchFamily="18" charset="0"/>
                      </a:rPr>
                      <m:t>(</m:t>
                    </m:r>
                    <m:r>
                      <m:rPr>
                        <m:sty m:val="p"/>
                      </m:rPr>
                      <a:rPr lang="en-US" sz="1500" b="0" i="0" smtClean="0">
                        <a:latin typeface="Cambria Math" panose="02040503050406030204" pitchFamily="18" charset="0"/>
                        <a:ea typeface="Cambria Math" panose="02040503050406030204" pitchFamily="18" charset="0"/>
                      </a:rPr>
                      <m:t>B</m:t>
                    </m:r>
                    <m:r>
                      <a:rPr lang="en-US" sz="1500" b="0" i="1" smtClean="0">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13</m:t>
                    </m:r>
                    <m:r>
                      <a:rPr lang="en-US" sz="1500" b="0" i="1" smtClean="0">
                        <a:latin typeface="Cambria Math" panose="02040503050406030204" pitchFamily="18" charset="0"/>
                        <a:ea typeface="Cambria Math" panose="02040503050406030204" pitchFamily="18" charset="0"/>
                      </a:rPr>
                      <m:t>)⨁</m:t>
                    </m:r>
                    <m:r>
                      <a:rPr lang="en-US" sz="1500" b="0" i="0" smtClean="0">
                        <a:latin typeface="Cambria Math" panose="02040503050406030204" pitchFamily="18" charset="0"/>
                        <a:ea typeface="Cambria Math" panose="02040503050406030204" pitchFamily="18" charset="0"/>
                      </a:rPr>
                      <m:t>(</m:t>
                    </m:r>
                    <m:r>
                      <m:rPr>
                        <m:sty m:val="p"/>
                      </m:rPr>
                      <a:rPr lang="en-US" sz="1500" b="0" i="0" smtClean="0">
                        <a:latin typeface="Cambria Math" panose="02040503050406030204" pitchFamily="18" charset="0"/>
                        <a:ea typeface="Cambria Math" panose="02040503050406030204" pitchFamily="18" charset="0"/>
                      </a:rPr>
                      <m:t>B</m:t>
                    </m:r>
                    <m:r>
                      <a:rPr lang="en-US" sz="1500" i="1">
                        <a:latin typeface="Cambria Math" panose="02040503050406030204" pitchFamily="18" charset="0"/>
                        <a:ea typeface="Cambria Math" panose="02040503050406030204" pitchFamily="18" charset="0"/>
                      </a:rPr>
                      <m:t>⋘</m:t>
                    </m:r>
                    <m:r>
                      <a:rPr lang="en-US" sz="1500" b="0" i="0" smtClean="0">
                        <a:latin typeface="Cambria Math" panose="02040503050406030204" pitchFamily="18" charset="0"/>
                        <a:ea typeface="Cambria Math" panose="02040503050406030204" pitchFamily="18" charset="0"/>
                      </a:rPr>
                      <m:t>23</m:t>
                    </m:r>
                    <m:r>
                      <a:rPr lang="en-US" sz="1500" b="0" i="0" smtClean="0">
                        <a:latin typeface="Cambria Math" panose="02040503050406030204" pitchFamily="18" charset="0"/>
                        <a:ea typeface="Cambria Math" panose="02040503050406030204" pitchFamily="18" charset="0"/>
                      </a:rPr>
                      <m:t>)</m:t>
                    </m:r>
                  </m:oMath>
                </a14:m>
                <a:endParaRPr lang="he-IL" sz="1500" dirty="0"/>
              </a:p>
            </p:txBody>
          </p:sp>
        </mc:Choice>
        <mc:Fallback xmlns="">
          <p:sp>
            <p:nvSpPr>
              <p:cNvPr id="3" name="מציין מיקום תוכן 2">
                <a:extLst>
                  <a:ext uri="{FF2B5EF4-FFF2-40B4-BE49-F238E27FC236}">
                    <a16:creationId xmlns:a16="http://schemas.microsoft.com/office/drawing/2014/main" id="{53ABB4AF-0D87-9748-B345-71840D0C6A03}"/>
                  </a:ext>
                </a:extLst>
              </p:cNvPr>
              <p:cNvSpPr>
                <a:spLocks noGrp="1" noRot="1" noChangeAspect="1" noMove="1" noResize="1" noEditPoints="1" noAdjustHandles="1" noChangeArrowheads="1" noChangeShapeType="1" noTextEdit="1"/>
              </p:cNvSpPr>
              <p:nvPr>
                <p:ph idx="1"/>
              </p:nvPr>
            </p:nvSpPr>
            <p:spPr>
              <a:xfrm>
                <a:off x="80206" y="2692400"/>
                <a:ext cx="6080657" cy="2130279"/>
              </a:xfrm>
              <a:blipFill>
                <a:blip r:embed="rId5"/>
                <a:stretch>
                  <a:fillRect l="-301" t="-1433"/>
                </a:stretch>
              </a:blipFill>
            </p:spPr>
            <p:txBody>
              <a:bodyPr/>
              <a:lstStyle/>
              <a:p>
                <a:r>
                  <a:rPr lang="he-IL">
                    <a:noFill/>
                  </a:rPr>
                  <a:t> </a:t>
                </a:r>
              </a:p>
            </p:txBody>
          </p:sp>
        </mc:Fallback>
      </mc:AlternateContent>
      <p:grpSp>
        <p:nvGrpSpPr>
          <p:cNvPr id="4" name="Group 3">
            <a:extLst>
              <a:ext uri="{FF2B5EF4-FFF2-40B4-BE49-F238E27FC236}">
                <a16:creationId xmlns:a16="http://schemas.microsoft.com/office/drawing/2014/main" id="{8AEC056C-4842-A057-ADD3-F66C55B5C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6" name="Freeform: Shape 5">
              <a:extLst>
                <a:ext uri="{FF2B5EF4-FFF2-40B4-BE49-F238E27FC236}">
                  <a16:creationId xmlns:a16="http://schemas.microsoft.com/office/drawing/2014/main" id="{C7E49D8C-54E2-AEF2-8D75-5607C82ED6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David" panose="020E0502060401010101" pitchFamily="34" charset="-79"/>
                <a:ea typeface="+mn-ea"/>
                <a:cs typeface="David" panose="020E0502060401010101" pitchFamily="34" charset="-79"/>
              </a:endParaRPr>
            </a:p>
          </p:txBody>
        </p:sp>
        <p:sp>
          <p:nvSpPr>
            <p:cNvPr id="7" name="Freeform: Shape 6">
              <a:extLst>
                <a:ext uri="{FF2B5EF4-FFF2-40B4-BE49-F238E27FC236}">
                  <a16:creationId xmlns:a16="http://schemas.microsoft.com/office/drawing/2014/main" id="{BD4C0053-2C6F-8749-6B37-F6D19AB44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David" panose="020E0502060401010101" pitchFamily="34" charset="-79"/>
                <a:ea typeface="+mn-ea"/>
                <a:cs typeface="David" panose="020E0502060401010101" pitchFamily="34" charset="-79"/>
              </a:endParaRPr>
            </a:p>
          </p:txBody>
        </p:sp>
        <p:sp>
          <p:nvSpPr>
            <p:cNvPr id="8" name="Freeform: Shape 7">
              <a:extLst>
                <a:ext uri="{FF2B5EF4-FFF2-40B4-BE49-F238E27FC236}">
                  <a16:creationId xmlns:a16="http://schemas.microsoft.com/office/drawing/2014/main" id="{C82D43EF-1ED3-1D78-447C-302D2FF4EA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David" panose="020E0502060401010101" pitchFamily="34" charset="-79"/>
                <a:ea typeface="+mn-ea"/>
                <a:cs typeface="David" panose="020E0502060401010101" pitchFamily="34" charset="-79"/>
              </a:endParaRPr>
            </a:p>
          </p:txBody>
        </p:sp>
      </p:grpSp>
    </p:spTree>
    <p:extLst>
      <p:ext uri="{BB962C8B-B14F-4D97-AF65-F5344CB8AC3E}">
        <p14:creationId xmlns:p14="http://schemas.microsoft.com/office/powerpoint/2010/main" val="186974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5" name="Rectangle 24">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27" name="Group 26">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8" name="Freeform: Shape 17">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David" panose="020E0502060401010101" pitchFamily="34" charset="-79"/>
                <a:ea typeface="+mn-ea"/>
                <a:cs typeface="David" panose="020E0502060401010101" pitchFamily="34" charset="-79"/>
              </a:endParaRPr>
            </a:p>
          </p:txBody>
        </p:sp>
        <p:sp>
          <p:nvSpPr>
            <p:cNvPr id="19" name="Freeform: Shape 18">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David" panose="020E0502060401010101" pitchFamily="34" charset="-79"/>
                <a:ea typeface="+mn-ea"/>
                <a:cs typeface="David" panose="020E0502060401010101" pitchFamily="34" charset="-79"/>
              </a:endParaRPr>
            </a:p>
          </p:txBody>
        </p:sp>
        <p:sp>
          <p:nvSpPr>
            <p:cNvPr id="20" name="Freeform: Shape 19">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David" panose="020E0502060401010101" pitchFamily="34" charset="-79"/>
                <a:ea typeface="+mn-ea"/>
                <a:cs typeface="David" panose="020E0502060401010101" pitchFamily="34" charset="-79"/>
              </a:endParaRPr>
            </a:p>
          </p:txBody>
        </p:sp>
      </p:grpSp>
      <mc:AlternateContent xmlns:mc="http://schemas.openxmlformats.org/markup-compatibility/2006" xmlns:a14="http://schemas.microsoft.com/office/drawing/2010/main">
        <mc:Choice Requires="a14">
          <p:sp>
            <p:nvSpPr>
              <p:cNvPr id="2" name="כותרת 1">
                <a:extLst>
                  <a:ext uri="{FF2B5EF4-FFF2-40B4-BE49-F238E27FC236}">
                    <a16:creationId xmlns:a16="http://schemas.microsoft.com/office/drawing/2014/main" id="{EA0F5A7E-95A6-8C50-8093-11CB32176C30}"/>
                  </a:ext>
                </a:extLst>
              </p:cNvPr>
              <p:cNvSpPr txBox="1">
                <a:spLocks/>
              </p:cNvSpPr>
              <p:nvPr/>
            </p:nvSpPr>
            <p:spPr>
              <a:xfrm>
                <a:off x="4503284" y="237752"/>
                <a:ext cx="4303259" cy="1325563"/>
              </a:xfrm>
              <a:prstGeom prst="rect">
                <a:avLst/>
              </a:prstGeom>
            </p:spPr>
            <p:txBody>
              <a:bodyPr vert="horz" lIns="91440" tIns="45720" rIns="91440" bIns="45720" rtlCol="0" anchor="t">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600"/>
                  </a:spcAft>
                  <a:buClrTx/>
                  <a:buSzTx/>
                  <a:buFontTx/>
                  <a:buNone/>
                  <a:tabLst/>
                  <a:defRPr/>
                </a:pPr>
                <a14:m>
                  <m:oMathPara xmlns:m="http://schemas.openxmlformats.org/officeDocument/2006/math">
                    <m:oMathParaPr>
                      <m:jc m:val="left"/>
                    </m:oMathParaPr>
                    <m:oMath xmlns:m="http://schemas.openxmlformats.org/officeDocument/2006/math">
                      <m:r>
                        <m:rPr>
                          <m:nor/>
                        </m:rPr>
                        <a:rPr kumimoji="0" lang="en-US" sz="5400" b="0" i="0" u="none" strike="noStrike" kern="1200" cap="none" spc="0" normalizeH="0" baseline="0" noProof="0" dirty="0" smtClean="0">
                          <a:ln>
                            <a:noFill/>
                          </a:ln>
                          <a:solidFill>
                            <a:srgbClr val="156082">
                              <a:lumMod val="75000"/>
                            </a:srgbClr>
                          </a:solidFill>
                          <a:effectLst/>
                          <a:uLnTx/>
                          <a:uFillTx/>
                          <a:latin typeface="David" panose="020E0502060401010101" pitchFamily="34" charset="-79"/>
                          <a:ea typeface="+mj-ea"/>
                          <a:cs typeface="David" panose="020E0502060401010101" pitchFamily="34" charset="-79"/>
                        </a:rPr>
                        <m:t>Decryption</m:t>
                      </m:r>
                    </m:oMath>
                  </m:oMathPara>
                </a14:m>
                <a:endParaRPr kumimoji="0" lang="he-IL" sz="5400" b="0" i="0" u="none" strike="noStrike" kern="1200" cap="none" spc="0" normalizeH="0" baseline="0" noProof="0" dirty="0">
                  <a:ln>
                    <a:noFill/>
                  </a:ln>
                  <a:solidFill>
                    <a:srgbClr val="156082">
                      <a:lumMod val="75000"/>
                    </a:srgbClr>
                  </a:solidFill>
                  <a:effectLst/>
                  <a:uLnTx/>
                  <a:uFillTx/>
                  <a:latin typeface="David" panose="020E0502060401010101" pitchFamily="34" charset="-79"/>
                  <a:ea typeface="+mj-ea"/>
                  <a:cs typeface="David" panose="020E0502060401010101" pitchFamily="34" charset="-79"/>
                </a:endParaRPr>
              </a:p>
            </p:txBody>
          </p:sp>
        </mc:Choice>
        <mc:Fallback xmlns="">
          <p:sp>
            <p:nvSpPr>
              <p:cNvPr id="2" name="כותרת 1">
                <a:extLst>
                  <a:ext uri="{FF2B5EF4-FFF2-40B4-BE49-F238E27FC236}">
                    <a16:creationId xmlns:a16="http://schemas.microsoft.com/office/drawing/2014/main" id="{EA0F5A7E-95A6-8C50-8093-11CB32176C30}"/>
                  </a:ext>
                </a:extLst>
              </p:cNvPr>
              <p:cNvSpPr txBox="1">
                <a:spLocks noRot="1" noChangeAspect="1" noMove="1" noResize="1" noEditPoints="1" noAdjustHandles="1" noChangeArrowheads="1" noChangeShapeType="1" noTextEdit="1"/>
              </p:cNvSpPr>
              <p:nvPr/>
            </p:nvSpPr>
            <p:spPr>
              <a:xfrm>
                <a:off x="4503284" y="237752"/>
                <a:ext cx="4303259" cy="1325563"/>
              </a:xfrm>
              <a:prstGeom prst="rect">
                <a:avLst/>
              </a:prstGeom>
              <a:blipFill>
                <a:blip r:embed="rId3"/>
                <a:stretch>
                  <a:fillRect t="-16590"/>
                </a:stretch>
              </a:blipFill>
            </p:spPr>
            <p:txBody>
              <a:bodyPr/>
              <a:lstStyle/>
              <a:p>
                <a:r>
                  <a:rPr lang="he-IL">
                    <a:noFill/>
                  </a:rPr>
                  <a:t> </a:t>
                </a:r>
              </a:p>
            </p:txBody>
          </p:sp>
        </mc:Fallback>
      </mc:AlternateContent>
      <p:sp>
        <p:nvSpPr>
          <p:cNvPr id="4" name="TextBox 3">
            <a:extLst>
              <a:ext uri="{FF2B5EF4-FFF2-40B4-BE49-F238E27FC236}">
                <a16:creationId xmlns:a16="http://schemas.microsoft.com/office/drawing/2014/main" id="{C6E55234-8144-C0D3-C317-AB80F9440E39}"/>
              </a:ext>
            </a:extLst>
          </p:cNvPr>
          <p:cNvSpPr txBox="1"/>
          <p:nvPr/>
        </p:nvSpPr>
        <p:spPr>
          <a:xfrm>
            <a:off x="769319" y="1305868"/>
            <a:ext cx="9813063" cy="2248693"/>
          </a:xfrm>
          <a:prstGeom prst="rect">
            <a:avLst/>
          </a:prstGeom>
          <a:noFill/>
        </p:spPr>
        <p:txBody>
          <a:bodyPr wrap="square" rtlCol="1">
            <a:spAutoFit/>
          </a:bodyPr>
          <a:lstStyle/>
          <a:p>
            <a:pPr marL="342900" marR="0" lvl="0" indent="-3429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900" b="1" i="0" u="none" strike="noStrike" kern="1200" cap="none" spc="0" normalizeH="0" baseline="0" noProof="0" dirty="0">
                <a:ln>
                  <a:noFill/>
                </a:ln>
                <a:solidFill>
                  <a:prstClr val="black"/>
                </a:solidFill>
                <a:effectLst/>
                <a:uLnTx/>
                <a:uFillTx/>
                <a:latin typeface="David" panose="020E0502060401010101" pitchFamily="34" charset="-79"/>
                <a:ea typeface="+mn-ea"/>
                <a:cs typeface="David" panose="020E0502060401010101" pitchFamily="34" charset="-79"/>
              </a:rPr>
              <a:t>Inverse Key Expansion:</a:t>
            </a: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900" b="0" i="0" u="none" strike="noStrike" kern="1200" cap="none" spc="0" normalizeH="0" baseline="0" noProof="0" dirty="0">
                <a:ln>
                  <a:noFill/>
                </a:ln>
                <a:solidFill>
                  <a:prstClr val="black"/>
                </a:solidFill>
                <a:effectLst/>
                <a:uLnTx/>
                <a:uFillTx/>
                <a:latin typeface="David "/>
                <a:ea typeface="+mn-ea"/>
                <a:cs typeface="+mn-cs"/>
              </a:rPr>
              <a:t>Like encryption, decryption also relies on key expansion but in reverse order.</a:t>
            </a:r>
            <a:endParaRPr kumimoji="0" lang="en-US" sz="1900" b="0" i="0" u="none" strike="noStrike" kern="1200" cap="none" spc="0" normalizeH="0" baseline="0" noProof="0" dirty="0">
              <a:ln>
                <a:noFill/>
              </a:ln>
              <a:solidFill>
                <a:prstClr val="black"/>
              </a:solidFill>
              <a:effectLst/>
              <a:uLnTx/>
              <a:uFillTx/>
              <a:latin typeface="David" panose="020E0502060401010101" pitchFamily="34" charset="-79"/>
              <a:ea typeface="+mn-ea"/>
              <a:cs typeface="David" panose="020E0502060401010101" pitchFamily="34" charset="-79"/>
            </a:endParaRPr>
          </a:p>
          <a:p>
            <a:pPr marL="342900" marR="0" lvl="0" indent="-3429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900" b="1" i="0" u="none" strike="noStrike" kern="1200" cap="none" spc="0" normalizeH="0" baseline="0" noProof="0" dirty="0">
                <a:ln>
                  <a:noFill/>
                </a:ln>
                <a:solidFill>
                  <a:prstClr val="black"/>
                </a:solidFill>
                <a:effectLst/>
                <a:uLnTx/>
                <a:uFillTx/>
                <a:latin typeface="David" panose="020E0502060401010101" pitchFamily="34" charset="-79"/>
                <a:ea typeface="+mn-ea"/>
                <a:cs typeface="David" panose="020E0502060401010101" pitchFamily="34" charset="-79"/>
              </a:rPr>
              <a:t>Unbalanced Feistel Network:</a:t>
            </a: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900" b="0" i="0" u="none" strike="noStrike" kern="1200" cap="none" spc="0" normalizeH="0" baseline="0" noProof="0" dirty="0">
                <a:ln>
                  <a:noFill/>
                </a:ln>
                <a:solidFill>
                  <a:prstClr val="black"/>
                </a:solidFill>
                <a:effectLst/>
                <a:uLnTx/>
                <a:uFillTx/>
                <a:latin typeface="David" panose="020E0502060401010101" pitchFamily="34" charset="-79"/>
                <a:ea typeface="+mn-ea"/>
                <a:cs typeface="David" panose="020E0502060401010101" pitchFamily="34" charset="-79"/>
              </a:rPr>
              <a:t>Utilizes an unbalanced Feistel structure where decryption mirrors encryption with reversed subkeys.</a:t>
            </a:r>
          </a:p>
        </p:txBody>
      </p:sp>
      <p:pic>
        <p:nvPicPr>
          <p:cNvPr id="5" name="תמונה 4" descr="תמונה שמכילה ציור, גרפיקה, איור, עיצוב גרפי&#10;&#10;התיאור נוצר באופן אוטומטי">
            <a:extLst>
              <a:ext uri="{FF2B5EF4-FFF2-40B4-BE49-F238E27FC236}">
                <a16:creationId xmlns:a16="http://schemas.microsoft.com/office/drawing/2014/main" id="{7B33C780-46B2-964A-6EE3-37500C7845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7180" y="3532144"/>
            <a:ext cx="5605768" cy="3203296"/>
          </a:xfrm>
          <a:prstGeom prst="rect">
            <a:avLst/>
          </a:prstGeom>
        </p:spPr>
      </p:pic>
    </p:spTree>
    <p:extLst>
      <p:ext uri="{BB962C8B-B14F-4D97-AF65-F5344CB8AC3E}">
        <p14:creationId xmlns:p14="http://schemas.microsoft.com/office/powerpoint/2010/main" val="2457828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9AB6505-FAF8-83AF-6150-E588379F4824}"/>
              </a:ext>
            </a:extLst>
          </p:cNvPr>
          <p:cNvSpPr>
            <a:spLocks noGrp="1"/>
          </p:cNvSpPr>
          <p:nvPr>
            <p:ph type="title"/>
          </p:nvPr>
        </p:nvSpPr>
        <p:spPr/>
        <p:txBody>
          <a:bodyPr vert="horz" lIns="91440" tIns="45720" rIns="91440" bIns="45720" rtlCol="0" anchor="t">
            <a:normAutofit/>
          </a:bodyPr>
          <a:lstStyle/>
          <a:p>
            <a:pPr algn="ctr" rtl="0">
              <a:spcAft>
                <a:spcPts val="600"/>
              </a:spcAft>
            </a:pPr>
            <a:r>
              <a:rPr lang="en-US" sz="5400" dirty="0">
                <a:solidFill>
                  <a:schemeClr val="accent1">
                    <a:lumMod val="75000"/>
                  </a:schemeClr>
                </a:solidFill>
                <a:latin typeface="David" panose="020E0502060401010101" pitchFamily="34" charset="-79"/>
                <a:cs typeface="David" panose="020E0502060401010101" pitchFamily="34" charset="-79"/>
              </a:rPr>
              <a:t>Security Analysis of SM4</a:t>
            </a:r>
            <a:endParaRPr lang="he-IL" sz="5400" dirty="0">
              <a:solidFill>
                <a:schemeClr val="accent1">
                  <a:lumMod val="75000"/>
                </a:schemeClr>
              </a:solidFill>
              <a:latin typeface="David" panose="020E0502060401010101" pitchFamily="34" charset="-79"/>
              <a:cs typeface="David" panose="020E0502060401010101" pitchFamily="34" charset="-79"/>
            </a:endParaRPr>
          </a:p>
        </p:txBody>
      </p:sp>
      <p:sp>
        <p:nvSpPr>
          <p:cNvPr id="3" name="מציין מיקום תוכן 2">
            <a:extLst>
              <a:ext uri="{FF2B5EF4-FFF2-40B4-BE49-F238E27FC236}">
                <a16:creationId xmlns:a16="http://schemas.microsoft.com/office/drawing/2014/main" id="{78B6369C-6B38-E2E7-6CE7-EFF826044585}"/>
              </a:ext>
            </a:extLst>
          </p:cNvPr>
          <p:cNvSpPr>
            <a:spLocks noGrp="1"/>
          </p:cNvSpPr>
          <p:nvPr>
            <p:ph idx="1"/>
          </p:nvPr>
        </p:nvSpPr>
        <p:spPr>
          <a:xfrm>
            <a:off x="381000" y="1298877"/>
            <a:ext cx="11429999" cy="5588000"/>
          </a:xfrm>
        </p:spPr>
        <p:txBody>
          <a:bodyPr>
            <a:noAutofit/>
          </a:bodyPr>
          <a:lstStyle/>
          <a:p>
            <a:pPr algn="l" rtl="0">
              <a:lnSpc>
                <a:spcPct val="100000"/>
              </a:lnSpc>
              <a:buFont typeface="Courier New" panose="02070309020205020404" pitchFamily="49" charset="0"/>
              <a:buChar char="o"/>
            </a:pPr>
            <a:r>
              <a:rPr lang="en-US" sz="2300" b="1" dirty="0">
                <a:latin typeface="David" panose="020E0502060401010101" pitchFamily="34" charset="-79"/>
                <a:cs typeface="David" panose="020E0502060401010101" pitchFamily="34" charset="-79"/>
              </a:rPr>
              <a:t>   Strengths of SM4</a:t>
            </a:r>
          </a:p>
          <a:p>
            <a:pPr algn="l" rtl="0">
              <a:lnSpc>
                <a:spcPct val="100000"/>
              </a:lnSpc>
              <a:buFont typeface="Courier New" panose="02070309020205020404" pitchFamily="49" charset="0"/>
              <a:buChar char="o"/>
            </a:pPr>
            <a:r>
              <a:rPr lang="en-US" sz="2300" b="1" dirty="0">
                <a:latin typeface="David" panose="020E0502060401010101" pitchFamily="34" charset="-79"/>
                <a:cs typeface="David" panose="020E0502060401010101" pitchFamily="34" charset="-79"/>
              </a:rPr>
              <a:t>   Block </a:t>
            </a:r>
            <a:r>
              <a:rPr lang="en-US" altLang="he-IL" sz="2300" dirty="0">
                <a:latin typeface="David" panose="020E0502060401010101" pitchFamily="34" charset="-79"/>
                <a:cs typeface="David" panose="020E0502060401010101" pitchFamily="34" charset="-79"/>
              </a:rPr>
              <a:t>Cipher</a:t>
            </a:r>
          </a:p>
          <a:p>
            <a:pPr algn="l" rtl="0">
              <a:lnSpc>
                <a:spcPct val="100000"/>
              </a:lnSpc>
              <a:buFont typeface="Courier New" panose="02070309020205020404" pitchFamily="49" charset="0"/>
              <a:buChar char="o"/>
            </a:pPr>
            <a:r>
              <a:rPr lang="en-US" sz="2300" b="1" dirty="0">
                <a:latin typeface="David" panose="020E0502060401010101" pitchFamily="34" charset="-79"/>
                <a:cs typeface="David" panose="020E0502060401010101" pitchFamily="34" charset="-79"/>
              </a:rPr>
              <a:t>   Key Size and Block Size</a:t>
            </a:r>
            <a:r>
              <a:rPr lang="en-US" sz="2300" dirty="0">
                <a:latin typeface="David" panose="020E0502060401010101" pitchFamily="34" charset="-79"/>
                <a:cs typeface="David" panose="020E0502060401010101" pitchFamily="34" charset="-79"/>
              </a:rPr>
              <a:t>:</a:t>
            </a:r>
          </a:p>
          <a:p>
            <a:pPr lvl="1" algn="l" rtl="0">
              <a:lnSpc>
                <a:spcPct val="100000"/>
              </a:lnSpc>
            </a:pPr>
            <a:r>
              <a:rPr lang="en-US" sz="2300" b="1" dirty="0">
                <a:latin typeface="David" panose="020E0502060401010101" pitchFamily="34" charset="-79"/>
                <a:cs typeface="David" panose="020E0502060401010101" pitchFamily="34" charset="-79"/>
              </a:rPr>
              <a:t>   128-bit Key Size</a:t>
            </a:r>
            <a:r>
              <a:rPr lang="en-US" sz="2300" dirty="0">
                <a:latin typeface="David" panose="020E0502060401010101" pitchFamily="34" charset="-79"/>
                <a:cs typeface="David" panose="020E0502060401010101" pitchFamily="34" charset="-79"/>
              </a:rPr>
              <a:t>: Strong security against brute-force attacks.</a:t>
            </a:r>
          </a:p>
          <a:p>
            <a:pPr lvl="1" algn="l" rtl="0">
              <a:lnSpc>
                <a:spcPct val="100000"/>
              </a:lnSpc>
            </a:pPr>
            <a:r>
              <a:rPr lang="en-US" sz="2300" b="1" dirty="0">
                <a:latin typeface="David" panose="020E0502060401010101" pitchFamily="34" charset="-79"/>
                <a:cs typeface="David" panose="020E0502060401010101" pitchFamily="34" charset="-79"/>
              </a:rPr>
              <a:t>   128-bit Block Size</a:t>
            </a:r>
            <a:r>
              <a:rPr lang="en-US" sz="2300" dirty="0">
                <a:latin typeface="David" panose="020E0502060401010101" pitchFamily="34" charset="-79"/>
                <a:cs typeface="David" panose="020E0502060401010101" pitchFamily="34" charset="-79"/>
              </a:rPr>
              <a:t>: Effective balance between security and efficiency.</a:t>
            </a:r>
          </a:p>
          <a:p>
            <a:pPr algn="l" rtl="0">
              <a:lnSpc>
                <a:spcPct val="100000"/>
              </a:lnSpc>
              <a:buFont typeface="Courier New" panose="02070309020205020404" pitchFamily="49" charset="0"/>
              <a:buChar char="o"/>
            </a:pPr>
            <a:r>
              <a:rPr lang="en-US" sz="2300" b="1" dirty="0">
                <a:latin typeface="David" panose="020E0502060401010101" pitchFamily="34" charset="-79"/>
                <a:cs typeface="David" panose="020E0502060401010101" pitchFamily="34" charset="-79"/>
              </a:rPr>
              <a:t>   Number of Rounds</a:t>
            </a:r>
            <a:r>
              <a:rPr lang="en-US" sz="2300" dirty="0">
                <a:latin typeface="David" panose="020E0502060401010101" pitchFamily="34" charset="-79"/>
                <a:cs typeface="David" panose="020E0502060401010101" pitchFamily="34" charset="-79"/>
              </a:rPr>
              <a:t>:</a:t>
            </a:r>
          </a:p>
          <a:p>
            <a:pPr lvl="1" algn="l" rtl="0">
              <a:lnSpc>
                <a:spcPct val="100000"/>
              </a:lnSpc>
            </a:pPr>
            <a:r>
              <a:rPr lang="en-US" sz="2300" b="1" dirty="0">
                <a:latin typeface="David" panose="020E0502060401010101" pitchFamily="34" charset="-79"/>
                <a:cs typeface="David" panose="020E0502060401010101" pitchFamily="34" charset="-79"/>
              </a:rPr>
              <a:t>   32 Rounds</a:t>
            </a:r>
            <a:r>
              <a:rPr lang="en-US" sz="2300" dirty="0">
                <a:latin typeface="David" panose="020E0502060401010101" pitchFamily="34" charset="-79"/>
                <a:cs typeface="David" panose="020E0502060401010101" pitchFamily="34" charset="-79"/>
              </a:rPr>
              <a:t>: Enhances diffusion and confusion, increasing cryptanalytic complexity.</a:t>
            </a:r>
          </a:p>
          <a:p>
            <a:pPr algn="l" rtl="0">
              <a:lnSpc>
                <a:spcPct val="100000"/>
              </a:lnSpc>
              <a:buFont typeface="Courier New" panose="02070309020205020404" pitchFamily="49" charset="0"/>
              <a:buChar char="o"/>
            </a:pPr>
            <a:r>
              <a:rPr lang="en-US" sz="2300" b="1" dirty="0">
                <a:latin typeface="David" panose="020E0502060401010101" pitchFamily="34" charset="-79"/>
                <a:cs typeface="David" panose="020E0502060401010101" pitchFamily="34" charset="-79"/>
              </a:rPr>
              <a:t>   Use of S-Boxes</a:t>
            </a:r>
            <a:r>
              <a:rPr lang="en-US" sz="2300" dirty="0">
                <a:latin typeface="David" panose="020E0502060401010101" pitchFamily="34" charset="-79"/>
                <a:cs typeface="David" panose="020E0502060401010101" pitchFamily="34" charset="-79"/>
              </a:rPr>
              <a:t>:</a:t>
            </a:r>
          </a:p>
          <a:p>
            <a:pPr lvl="1" algn="l" rtl="0">
              <a:lnSpc>
                <a:spcPct val="100000"/>
              </a:lnSpc>
            </a:pPr>
            <a:r>
              <a:rPr lang="en-US" sz="2300" b="1" dirty="0">
                <a:latin typeface="David" panose="020E0502060401010101" pitchFamily="34" charset="-79"/>
                <a:cs typeface="David" panose="020E0502060401010101" pitchFamily="34" charset="-79"/>
              </a:rPr>
              <a:t>   Confusion via S-Boxes</a:t>
            </a:r>
            <a:r>
              <a:rPr lang="en-US" sz="2300" dirty="0">
                <a:latin typeface="David" panose="020E0502060401010101" pitchFamily="34" charset="-79"/>
                <a:cs typeface="David" panose="020E0502060401010101" pitchFamily="34" charset="-79"/>
              </a:rPr>
              <a:t>: Obscures the relationship between key and ciphertext.</a:t>
            </a:r>
          </a:p>
          <a:p>
            <a:pPr algn="l" rtl="0">
              <a:lnSpc>
                <a:spcPct val="100000"/>
              </a:lnSpc>
              <a:buFont typeface="Courier New" panose="02070309020205020404" pitchFamily="49" charset="0"/>
              <a:buChar char="o"/>
            </a:pPr>
            <a:r>
              <a:rPr lang="en-US" sz="2300" b="1" dirty="0">
                <a:latin typeface="David" panose="020E0502060401010101" pitchFamily="34" charset="-79"/>
                <a:cs typeface="David" panose="020E0502060401010101" pitchFamily="34" charset="-79"/>
              </a:rPr>
              <a:t>   Shift rows</a:t>
            </a:r>
            <a:r>
              <a:rPr lang="en-US" sz="2300" dirty="0">
                <a:latin typeface="David" panose="020E0502060401010101" pitchFamily="34" charset="-79"/>
                <a:cs typeface="David" panose="020E0502060401010101" pitchFamily="34" charset="-79"/>
              </a:rPr>
              <a:t>:</a:t>
            </a:r>
          </a:p>
          <a:p>
            <a:pPr lvl="1" algn="l" rtl="0">
              <a:lnSpc>
                <a:spcPct val="100000"/>
              </a:lnSpc>
            </a:pPr>
            <a:r>
              <a:rPr lang="en-US" sz="2300" b="1" dirty="0">
                <a:latin typeface="David" panose="020E0502060401010101" pitchFamily="34" charset="-79"/>
                <a:cs typeface="David" panose="020E0502060401010101" pitchFamily="34" charset="-79"/>
              </a:rPr>
              <a:t>   Diffusion via Permutation</a:t>
            </a:r>
            <a:r>
              <a:rPr lang="en-US" sz="2300" dirty="0">
                <a:latin typeface="David" panose="020E0502060401010101" pitchFamily="34" charset="-79"/>
                <a:cs typeface="David" panose="020E0502060401010101" pitchFamily="34" charset="-79"/>
              </a:rPr>
              <a:t>: Spreads influence of plaintext bits across ciphertext.</a:t>
            </a:r>
          </a:p>
        </p:txBody>
      </p:sp>
      <p:grpSp>
        <p:nvGrpSpPr>
          <p:cNvPr id="4" name="Group 3">
            <a:extLst>
              <a:ext uri="{FF2B5EF4-FFF2-40B4-BE49-F238E27FC236}">
                <a16:creationId xmlns:a16="http://schemas.microsoft.com/office/drawing/2014/main" id="{F7C47485-27C8-0957-A621-F32C4C71DA3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5" name="Freeform: Shape 4">
              <a:extLst>
                <a:ext uri="{FF2B5EF4-FFF2-40B4-BE49-F238E27FC236}">
                  <a16:creationId xmlns:a16="http://schemas.microsoft.com/office/drawing/2014/main" id="{7D20C9D1-B091-0458-F972-64213A872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David" panose="020E0502060401010101" pitchFamily="34" charset="-79"/>
                <a:ea typeface="+mn-ea"/>
                <a:cs typeface="David" panose="020E0502060401010101" pitchFamily="34" charset="-79"/>
              </a:endParaRPr>
            </a:p>
          </p:txBody>
        </p:sp>
        <p:sp>
          <p:nvSpPr>
            <p:cNvPr id="6" name="Freeform: Shape 5">
              <a:extLst>
                <a:ext uri="{FF2B5EF4-FFF2-40B4-BE49-F238E27FC236}">
                  <a16:creationId xmlns:a16="http://schemas.microsoft.com/office/drawing/2014/main" id="{C5F2D2E8-AE13-3EB8-0905-3AFCE2817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David" panose="020E0502060401010101" pitchFamily="34" charset="-79"/>
                <a:ea typeface="+mn-ea"/>
                <a:cs typeface="David" panose="020E0502060401010101" pitchFamily="34" charset="-79"/>
              </a:endParaRPr>
            </a:p>
          </p:txBody>
        </p:sp>
        <p:sp>
          <p:nvSpPr>
            <p:cNvPr id="7" name="Freeform: Shape 6">
              <a:extLst>
                <a:ext uri="{FF2B5EF4-FFF2-40B4-BE49-F238E27FC236}">
                  <a16:creationId xmlns:a16="http://schemas.microsoft.com/office/drawing/2014/main" id="{F8A803D4-D79C-7678-71D0-B65DAFB20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David" panose="020E0502060401010101" pitchFamily="34" charset="-79"/>
                <a:ea typeface="+mn-ea"/>
                <a:cs typeface="David" panose="020E0502060401010101" pitchFamily="34" charset="-79"/>
              </a:endParaRPr>
            </a:p>
          </p:txBody>
        </p:sp>
      </p:grpSp>
    </p:spTree>
    <p:extLst>
      <p:ext uri="{BB962C8B-B14F-4D97-AF65-F5344CB8AC3E}">
        <p14:creationId xmlns:p14="http://schemas.microsoft.com/office/powerpoint/2010/main" val="1197109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0997BEE-D9C0-782B-47B8-8DFF0B238DCD}"/>
              </a:ext>
            </a:extLst>
          </p:cNvPr>
          <p:cNvSpPr txBox="1"/>
          <p:nvPr/>
        </p:nvSpPr>
        <p:spPr>
          <a:xfrm>
            <a:off x="2251581" y="436839"/>
            <a:ext cx="8073958" cy="1297115"/>
          </a:xfrm>
          <a:prstGeom prst="rect">
            <a:avLst/>
          </a:prstGeom>
        </p:spPr>
        <p:txBody>
          <a:bodyPr vert="horz" lIns="91440" tIns="45720" rIns="91440" bIns="45720" rtlCol="0" anchor="t">
            <a:normAutofit/>
          </a:bodyPr>
          <a:lstStyle/>
          <a:p>
            <a:pPr algn="ctr">
              <a:lnSpc>
                <a:spcPct val="90000"/>
              </a:lnSpc>
              <a:spcBef>
                <a:spcPct val="0"/>
              </a:spcBef>
              <a:spcAft>
                <a:spcPts val="600"/>
              </a:spcAft>
            </a:pPr>
            <a:r>
              <a:rPr lang="en-US" sz="5400" b="1" u="sng" kern="1200" dirty="0">
                <a:solidFill>
                  <a:schemeClr val="accent1">
                    <a:lumMod val="75000"/>
                  </a:schemeClr>
                </a:solidFill>
                <a:latin typeface="David" panose="020E0502060401010101" pitchFamily="34" charset="-79"/>
                <a:ea typeface="+mj-ea"/>
                <a:cs typeface="David" panose="020E0502060401010101" pitchFamily="34" charset="-79"/>
              </a:rPr>
              <a:t>ECDH</a:t>
            </a:r>
          </a:p>
        </p:txBody>
      </p:sp>
      <p:grpSp>
        <p:nvGrpSpPr>
          <p:cNvPr id="27" name="Group 26">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8" name="Freeform: Shape 17">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19" name="Freeform: Shape 18">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20" name="Freeform: Shape 19">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grpSp>
      <p:pic>
        <p:nvPicPr>
          <p:cNvPr id="37" name="Graphic 36" descr="Key with solid fill">
            <a:extLst>
              <a:ext uri="{FF2B5EF4-FFF2-40B4-BE49-F238E27FC236}">
                <a16:creationId xmlns:a16="http://schemas.microsoft.com/office/drawing/2014/main" id="{B1FAED73-E7E0-BB3F-7A42-F0729A0521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17005" y="3561880"/>
            <a:ext cx="2202839" cy="2202839"/>
          </a:xfrm>
          <a:custGeom>
            <a:avLst/>
            <a:gdLst/>
            <a:ahLst/>
            <a:cxnLst/>
            <a:rect l="l" t="t" r="r" b="b"/>
            <a:pathLst>
              <a:path w="4141760" h="4377846">
                <a:moveTo>
                  <a:pt x="0" y="0"/>
                </a:moveTo>
                <a:lnTo>
                  <a:pt x="4141760" y="0"/>
                </a:lnTo>
                <a:lnTo>
                  <a:pt x="4141760" y="4377846"/>
                </a:lnTo>
                <a:lnTo>
                  <a:pt x="0" y="4377846"/>
                </a:lnTo>
                <a:close/>
              </a:path>
            </a:pathLst>
          </a:custGeom>
        </p:spPr>
      </p:pic>
      <p:sp>
        <p:nvSpPr>
          <p:cNvPr id="4" name="TextBox 3">
            <a:extLst>
              <a:ext uri="{FF2B5EF4-FFF2-40B4-BE49-F238E27FC236}">
                <a16:creationId xmlns:a16="http://schemas.microsoft.com/office/drawing/2014/main" id="{1F69A1C5-B5D5-A8C6-3B36-20717B70E114}"/>
              </a:ext>
            </a:extLst>
          </p:cNvPr>
          <p:cNvSpPr txBox="1"/>
          <p:nvPr/>
        </p:nvSpPr>
        <p:spPr>
          <a:xfrm>
            <a:off x="2251581" y="1350801"/>
            <a:ext cx="8073958" cy="1297115"/>
          </a:xfrm>
          <a:prstGeom prst="rect">
            <a:avLst/>
          </a:prstGeom>
        </p:spPr>
        <p:txBody>
          <a:bodyPr vert="horz" lIns="91440" tIns="45720" rIns="91440" bIns="45720" rtlCol="0" anchor="t">
            <a:normAutofit/>
          </a:bodyPr>
          <a:lstStyle/>
          <a:p>
            <a:pPr algn="ctr">
              <a:lnSpc>
                <a:spcPct val="90000"/>
              </a:lnSpc>
              <a:spcBef>
                <a:spcPct val="0"/>
              </a:spcBef>
              <a:spcAft>
                <a:spcPts val="600"/>
              </a:spcAft>
            </a:pPr>
            <a:r>
              <a:rPr lang="en-US" sz="4400" b="1" kern="1200" dirty="0">
                <a:solidFill>
                  <a:schemeClr val="accent1">
                    <a:lumMod val="75000"/>
                  </a:schemeClr>
                </a:solidFill>
                <a:latin typeface="David" panose="020E0502060401010101" pitchFamily="34" charset="-79"/>
                <a:ea typeface="+mj-ea"/>
                <a:cs typeface="David" panose="020E0502060401010101" pitchFamily="34" charset="-79"/>
              </a:rPr>
              <a:t>Elliptic Curve Diffie-Hellman</a:t>
            </a:r>
          </a:p>
        </p:txBody>
      </p:sp>
      <p:pic>
        <p:nvPicPr>
          <p:cNvPr id="1026" name="Picture 2">
            <a:extLst>
              <a:ext uri="{FF2B5EF4-FFF2-40B4-BE49-F238E27FC236}">
                <a16:creationId xmlns:a16="http://schemas.microsoft.com/office/drawing/2014/main" id="{C2805AFF-95F5-325D-0396-2546014064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23071" y="2790096"/>
            <a:ext cx="4485706" cy="3449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9412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F1CC9AF-F66B-7734-C0D1-0B07CFC987C6}"/>
              </a:ext>
            </a:extLst>
          </p:cNvPr>
          <p:cNvSpPr>
            <a:spLocks noGrp="1"/>
          </p:cNvSpPr>
          <p:nvPr>
            <p:ph type="title"/>
          </p:nvPr>
        </p:nvSpPr>
        <p:spPr/>
        <p:txBody>
          <a:bodyPr vert="horz" lIns="91440" tIns="45720" rIns="91440" bIns="45720" rtlCol="0" anchor="t">
            <a:normAutofit/>
          </a:bodyPr>
          <a:lstStyle/>
          <a:p>
            <a:pPr algn="ctr" rtl="0">
              <a:spcAft>
                <a:spcPts val="600"/>
              </a:spcAft>
            </a:pPr>
            <a:r>
              <a:rPr lang="en-US" sz="5400" dirty="0">
                <a:solidFill>
                  <a:schemeClr val="accent1">
                    <a:lumMod val="75000"/>
                  </a:schemeClr>
                </a:solidFill>
                <a:latin typeface="David" panose="020E0502060401010101" pitchFamily="34" charset="-79"/>
                <a:cs typeface="David" panose="020E0502060401010101" pitchFamily="34" charset="-79"/>
              </a:rPr>
              <a:t>SM4 VS AES VS DES</a:t>
            </a:r>
            <a:endParaRPr lang="he-IL" sz="5400" dirty="0">
              <a:solidFill>
                <a:schemeClr val="accent1">
                  <a:lumMod val="75000"/>
                </a:schemeClr>
              </a:solidFill>
              <a:latin typeface="David" panose="020E0502060401010101" pitchFamily="34" charset="-79"/>
              <a:cs typeface="David" panose="020E0502060401010101" pitchFamily="34" charset="-79"/>
            </a:endParaRPr>
          </a:p>
        </p:txBody>
      </p:sp>
      <p:graphicFrame>
        <p:nvGraphicFramePr>
          <p:cNvPr id="4" name="טבלה 3">
            <a:extLst>
              <a:ext uri="{FF2B5EF4-FFF2-40B4-BE49-F238E27FC236}">
                <a16:creationId xmlns:a16="http://schemas.microsoft.com/office/drawing/2014/main" id="{2013FE13-BA05-ED85-93F4-38C94E0EE64D}"/>
              </a:ext>
            </a:extLst>
          </p:cNvPr>
          <p:cNvGraphicFramePr>
            <a:graphicFrameLocks noGrp="1"/>
          </p:cNvGraphicFramePr>
          <p:nvPr/>
        </p:nvGraphicFramePr>
        <p:xfrm>
          <a:off x="1231900" y="2324100"/>
          <a:ext cx="9728200" cy="3606800"/>
        </p:xfrm>
        <a:graphic>
          <a:graphicData uri="http://schemas.openxmlformats.org/drawingml/2006/table">
            <a:tbl>
              <a:tblPr rtl="1" firstRow="1" firstCol="1">
                <a:effectLst/>
                <a:tableStyleId>{5C22544A-7EE6-4342-B048-85BDC9FD1C3A}</a:tableStyleId>
              </a:tblPr>
              <a:tblGrid>
                <a:gridCol w="1945640">
                  <a:extLst>
                    <a:ext uri="{9D8B030D-6E8A-4147-A177-3AD203B41FA5}">
                      <a16:colId xmlns:a16="http://schemas.microsoft.com/office/drawing/2014/main" val="2580727584"/>
                    </a:ext>
                  </a:extLst>
                </a:gridCol>
                <a:gridCol w="1945640">
                  <a:extLst>
                    <a:ext uri="{9D8B030D-6E8A-4147-A177-3AD203B41FA5}">
                      <a16:colId xmlns:a16="http://schemas.microsoft.com/office/drawing/2014/main" val="3596444896"/>
                    </a:ext>
                  </a:extLst>
                </a:gridCol>
                <a:gridCol w="1945640">
                  <a:extLst>
                    <a:ext uri="{9D8B030D-6E8A-4147-A177-3AD203B41FA5}">
                      <a16:colId xmlns:a16="http://schemas.microsoft.com/office/drawing/2014/main" val="652297509"/>
                    </a:ext>
                  </a:extLst>
                </a:gridCol>
                <a:gridCol w="1945640">
                  <a:extLst>
                    <a:ext uri="{9D8B030D-6E8A-4147-A177-3AD203B41FA5}">
                      <a16:colId xmlns:a16="http://schemas.microsoft.com/office/drawing/2014/main" val="5610498"/>
                    </a:ext>
                  </a:extLst>
                </a:gridCol>
                <a:gridCol w="1945640">
                  <a:extLst>
                    <a:ext uri="{9D8B030D-6E8A-4147-A177-3AD203B41FA5}">
                      <a16:colId xmlns:a16="http://schemas.microsoft.com/office/drawing/2014/main" val="1538878804"/>
                    </a:ext>
                  </a:extLst>
                </a:gridCol>
              </a:tblGrid>
              <a:tr h="1186101">
                <a:tc>
                  <a:txBody>
                    <a:bodyPr/>
                    <a:lstStyle/>
                    <a:p>
                      <a:pPr algn="ctr" rtl="0" fontAlgn="b"/>
                      <a:r>
                        <a:rPr lang="en-US" sz="2000" b="1" u="sng" strike="noStrike" dirty="0">
                          <a:solidFill>
                            <a:srgbClr val="000000"/>
                          </a:solidFill>
                          <a:effectLst/>
                        </a:rPr>
                        <a:t>Algorithm</a:t>
                      </a:r>
                      <a:endParaRPr lang="en-US" sz="2000" b="1" i="0" u="sng" strike="noStrike" dirty="0">
                        <a:solidFill>
                          <a:srgbClr val="000000"/>
                        </a:solidFill>
                        <a:effectLst/>
                        <a:latin typeface="Arial" panose="020B0604020202020204" pitchFamily="34" charset="0"/>
                      </a:endParaRPr>
                    </a:p>
                  </a:txBody>
                  <a:tcPr marL="0" marR="0" marT="0" marB="0" anchor="ctr"/>
                </a:tc>
                <a:tc>
                  <a:txBody>
                    <a:bodyPr/>
                    <a:lstStyle/>
                    <a:p>
                      <a:pPr algn="ctr" rtl="0" fontAlgn="b"/>
                      <a:r>
                        <a:rPr lang="en-US" sz="2000" b="1" u="sng" strike="noStrike" dirty="0">
                          <a:solidFill>
                            <a:srgbClr val="000000"/>
                          </a:solidFill>
                          <a:effectLst/>
                        </a:rPr>
                        <a:t>Block Size</a:t>
                      </a:r>
                      <a:endParaRPr lang="en-US" sz="2000" b="1" i="0" u="sng" strike="noStrike" dirty="0">
                        <a:solidFill>
                          <a:srgbClr val="000000"/>
                        </a:solidFill>
                        <a:effectLst/>
                        <a:latin typeface="Arial" panose="020B0604020202020204" pitchFamily="34" charset="0"/>
                      </a:endParaRPr>
                    </a:p>
                  </a:txBody>
                  <a:tcPr marL="0" marR="0" marT="0" marB="0" anchor="ctr"/>
                </a:tc>
                <a:tc>
                  <a:txBody>
                    <a:bodyPr/>
                    <a:lstStyle/>
                    <a:p>
                      <a:pPr algn="ctr" rtl="0" fontAlgn="b"/>
                      <a:r>
                        <a:rPr lang="en-US" sz="2000" b="1" u="sng" strike="noStrike" dirty="0">
                          <a:solidFill>
                            <a:srgbClr val="000000"/>
                          </a:solidFill>
                          <a:effectLst/>
                        </a:rPr>
                        <a:t>Key Size</a:t>
                      </a:r>
                      <a:endParaRPr lang="en-US" sz="2000" b="1" i="0" u="sng" strike="noStrike" dirty="0">
                        <a:solidFill>
                          <a:srgbClr val="000000"/>
                        </a:solidFill>
                        <a:effectLst/>
                        <a:latin typeface="Arial" panose="020B0604020202020204" pitchFamily="34" charset="0"/>
                      </a:endParaRPr>
                    </a:p>
                  </a:txBody>
                  <a:tcPr marL="0" marR="0" marT="0" marB="0" anchor="ctr"/>
                </a:tc>
                <a:tc>
                  <a:txBody>
                    <a:bodyPr/>
                    <a:lstStyle/>
                    <a:p>
                      <a:pPr algn="ctr" rtl="0" fontAlgn="b"/>
                      <a:r>
                        <a:rPr lang="en-US" sz="2000" b="1" u="sng" strike="noStrike" dirty="0">
                          <a:solidFill>
                            <a:srgbClr val="000000"/>
                          </a:solidFill>
                          <a:effectLst/>
                        </a:rPr>
                        <a:t>Number of Rounds</a:t>
                      </a:r>
                      <a:endParaRPr lang="en-US" sz="2000" b="1" i="0" u="sng" strike="noStrike" dirty="0">
                        <a:solidFill>
                          <a:srgbClr val="000000"/>
                        </a:solidFill>
                        <a:effectLst/>
                        <a:latin typeface="Arial" panose="020B0604020202020204" pitchFamily="34" charset="0"/>
                      </a:endParaRPr>
                    </a:p>
                  </a:txBody>
                  <a:tcPr marL="0" marR="0" marT="0" marB="0" anchor="ctr"/>
                </a:tc>
                <a:tc>
                  <a:txBody>
                    <a:bodyPr/>
                    <a:lstStyle/>
                    <a:p>
                      <a:pPr algn="ctr" rtl="0" fontAlgn="b"/>
                      <a:r>
                        <a:rPr lang="en-US" sz="2000" b="1" u="sng" strike="noStrike" dirty="0">
                          <a:solidFill>
                            <a:srgbClr val="000000"/>
                          </a:solidFill>
                          <a:effectLst/>
                        </a:rPr>
                        <a:t>Security</a:t>
                      </a:r>
                      <a:endParaRPr lang="en-US" sz="2000" b="1" i="0" u="sng" strike="noStrike" dirty="0">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3823834612"/>
                  </a:ext>
                </a:extLst>
              </a:tr>
              <a:tr h="617299">
                <a:tc>
                  <a:txBody>
                    <a:bodyPr/>
                    <a:lstStyle/>
                    <a:p>
                      <a:pPr algn="ctr" rtl="0" fontAlgn="b"/>
                      <a:r>
                        <a:rPr lang="en-US" sz="2000" b="1" u="sng" strike="noStrike" kern="1200" dirty="0">
                          <a:solidFill>
                            <a:srgbClr val="000000"/>
                          </a:solidFill>
                          <a:effectLst/>
                          <a:latin typeface="+mn-lt"/>
                          <a:ea typeface="+mn-ea"/>
                          <a:cs typeface="+mn-cs"/>
                        </a:rPr>
                        <a:t>SM4</a:t>
                      </a:r>
                    </a:p>
                  </a:txBody>
                  <a:tcPr marL="0" marR="0" marT="0" marB="0" anchor="ctr"/>
                </a:tc>
                <a:tc>
                  <a:txBody>
                    <a:bodyPr/>
                    <a:lstStyle/>
                    <a:p>
                      <a:pPr algn="ctr" rtl="0" fontAlgn="b"/>
                      <a:r>
                        <a:rPr lang="en-US" sz="1600" b="0" u="none" strike="noStrike">
                          <a:solidFill>
                            <a:srgbClr val="000000"/>
                          </a:solidFill>
                          <a:effectLst/>
                        </a:rPr>
                        <a:t>128 bits</a:t>
                      </a:r>
                      <a:endParaRPr lang="en-US" sz="1600" b="0" i="0" u="none" strike="noStrike">
                        <a:solidFill>
                          <a:srgbClr val="000000"/>
                        </a:solidFill>
                        <a:effectLst/>
                        <a:latin typeface="Arial" panose="020B0604020202020204" pitchFamily="34" charset="0"/>
                      </a:endParaRPr>
                    </a:p>
                  </a:txBody>
                  <a:tcPr marL="0" marR="0" marT="0" marB="0" anchor="ctr"/>
                </a:tc>
                <a:tc>
                  <a:txBody>
                    <a:bodyPr/>
                    <a:lstStyle/>
                    <a:p>
                      <a:pPr algn="ctr" rtl="0" fontAlgn="b"/>
                      <a:r>
                        <a:rPr lang="en-US" sz="1600" b="0" u="none" strike="noStrike">
                          <a:solidFill>
                            <a:srgbClr val="000000"/>
                          </a:solidFill>
                          <a:effectLst/>
                        </a:rPr>
                        <a:t>128 bits</a:t>
                      </a:r>
                      <a:endParaRPr lang="en-US" sz="1600" b="0" i="0" u="none" strike="noStrike">
                        <a:solidFill>
                          <a:srgbClr val="000000"/>
                        </a:solidFill>
                        <a:effectLst/>
                        <a:latin typeface="Arial" panose="020B0604020202020204" pitchFamily="34" charset="0"/>
                      </a:endParaRPr>
                    </a:p>
                  </a:txBody>
                  <a:tcPr marL="0" marR="0" marT="0" marB="0" anchor="ctr"/>
                </a:tc>
                <a:tc>
                  <a:txBody>
                    <a:bodyPr/>
                    <a:lstStyle/>
                    <a:p>
                      <a:pPr algn="ctr" rtl="0" fontAlgn="b"/>
                      <a:r>
                        <a:rPr lang="he-IL" sz="1600" b="0" u="none" strike="noStrike">
                          <a:solidFill>
                            <a:srgbClr val="000000"/>
                          </a:solidFill>
                          <a:effectLst/>
                        </a:rPr>
                        <a:t>32</a:t>
                      </a:r>
                      <a:endParaRPr lang="he-IL" sz="1600" b="0" i="0" u="none" strike="noStrike">
                        <a:solidFill>
                          <a:srgbClr val="000000"/>
                        </a:solidFill>
                        <a:effectLst/>
                        <a:latin typeface="Arial" panose="020B0604020202020204" pitchFamily="34" charset="0"/>
                      </a:endParaRPr>
                    </a:p>
                  </a:txBody>
                  <a:tcPr marL="0" marR="0" marT="0" marB="0" anchor="ctr"/>
                </a:tc>
                <a:tc>
                  <a:txBody>
                    <a:bodyPr/>
                    <a:lstStyle/>
                    <a:p>
                      <a:pPr algn="ctr" rtl="0" fontAlgn="b"/>
                      <a:r>
                        <a:rPr lang="en-US" sz="1600" b="0" u="none" strike="noStrike">
                          <a:solidFill>
                            <a:srgbClr val="000000"/>
                          </a:solidFill>
                          <a:effectLst/>
                        </a:rPr>
                        <a:t>Strong</a:t>
                      </a:r>
                      <a:endParaRPr lang="en-US" sz="1600" b="0" i="0" u="none" strike="noStrike">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316516534"/>
                  </a:ext>
                </a:extLst>
              </a:tr>
              <a:tr h="1186101">
                <a:tc>
                  <a:txBody>
                    <a:bodyPr/>
                    <a:lstStyle/>
                    <a:p>
                      <a:pPr algn="ctr" rtl="0" fontAlgn="b"/>
                      <a:r>
                        <a:rPr lang="en-US" sz="2000" b="1" u="sng" strike="noStrike" kern="1200" dirty="0">
                          <a:solidFill>
                            <a:srgbClr val="000000"/>
                          </a:solidFill>
                          <a:effectLst/>
                          <a:latin typeface="+mn-lt"/>
                          <a:ea typeface="+mn-ea"/>
                          <a:cs typeface="+mn-cs"/>
                        </a:rPr>
                        <a:t>AES</a:t>
                      </a:r>
                    </a:p>
                  </a:txBody>
                  <a:tcPr marL="0" marR="0" marT="0" marB="0" anchor="ctr"/>
                </a:tc>
                <a:tc>
                  <a:txBody>
                    <a:bodyPr/>
                    <a:lstStyle/>
                    <a:p>
                      <a:pPr algn="ctr" rtl="0" fontAlgn="b"/>
                      <a:r>
                        <a:rPr lang="en-US" sz="1600" b="0" u="none" strike="noStrike">
                          <a:solidFill>
                            <a:srgbClr val="000000"/>
                          </a:solidFill>
                          <a:effectLst/>
                        </a:rPr>
                        <a:t>128 bits</a:t>
                      </a:r>
                      <a:endParaRPr lang="en-US" sz="1600" b="0" i="0" u="none" strike="noStrike">
                        <a:solidFill>
                          <a:srgbClr val="000000"/>
                        </a:solidFill>
                        <a:effectLst/>
                        <a:latin typeface="Arial" panose="020B0604020202020204" pitchFamily="34" charset="0"/>
                      </a:endParaRPr>
                    </a:p>
                  </a:txBody>
                  <a:tcPr marL="0" marR="0" marT="0" marB="0" anchor="ctr"/>
                </a:tc>
                <a:tc>
                  <a:txBody>
                    <a:bodyPr/>
                    <a:lstStyle/>
                    <a:p>
                      <a:pPr algn="ctr" rtl="0" fontAlgn="b"/>
                      <a:r>
                        <a:rPr lang="en-US" sz="1600" b="0" u="none" strike="noStrike" dirty="0">
                          <a:solidFill>
                            <a:srgbClr val="000000"/>
                          </a:solidFill>
                          <a:effectLst/>
                        </a:rPr>
                        <a:t>128, 192, 256 bits</a:t>
                      </a:r>
                      <a:endParaRPr lang="en-US" sz="1600" b="0" i="0" u="none" strike="noStrike" dirty="0">
                        <a:solidFill>
                          <a:srgbClr val="000000"/>
                        </a:solidFill>
                        <a:effectLst/>
                        <a:latin typeface="Arial" panose="020B0604020202020204" pitchFamily="34" charset="0"/>
                      </a:endParaRPr>
                    </a:p>
                  </a:txBody>
                  <a:tcPr marL="0" marR="0" marT="0" marB="0" anchor="ctr"/>
                </a:tc>
                <a:tc>
                  <a:txBody>
                    <a:bodyPr/>
                    <a:lstStyle/>
                    <a:p>
                      <a:pPr algn="ctr" rtl="0" fontAlgn="b"/>
                      <a:r>
                        <a:rPr lang="he-IL" sz="1600" b="0" u="none" strike="noStrike" dirty="0">
                          <a:solidFill>
                            <a:srgbClr val="000000"/>
                          </a:solidFill>
                          <a:effectLst/>
                        </a:rPr>
                        <a:t>10, 12, 14</a:t>
                      </a:r>
                      <a:endParaRPr lang="he-IL" sz="1600" b="0" i="0" u="none" strike="noStrike" dirty="0">
                        <a:solidFill>
                          <a:srgbClr val="000000"/>
                        </a:solidFill>
                        <a:effectLst/>
                        <a:latin typeface="Arial" panose="020B0604020202020204" pitchFamily="34" charset="0"/>
                      </a:endParaRPr>
                    </a:p>
                  </a:txBody>
                  <a:tcPr marL="0" marR="0" marT="0" marB="0" anchor="ctr"/>
                </a:tc>
                <a:tc>
                  <a:txBody>
                    <a:bodyPr/>
                    <a:lstStyle/>
                    <a:p>
                      <a:pPr algn="ctr" rtl="0" fontAlgn="b"/>
                      <a:r>
                        <a:rPr lang="en-US" sz="1600" b="0" u="none" strike="noStrike">
                          <a:solidFill>
                            <a:srgbClr val="000000"/>
                          </a:solidFill>
                          <a:effectLst/>
                        </a:rPr>
                        <a:t>Strong</a:t>
                      </a:r>
                      <a:endParaRPr lang="en-US" sz="1600" b="0" i="0" u="none" strike="noStrike">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1256541946"/>
                  </a:ext>
                </a:extLst>
              </a:tr>
              <a:tr h="617299">
                <a:tc>
                  <a:txBody>
                    <a:bodyPr/>
                    <a:lstStyle/>
                    <a:p>
                      <a:pPr algn="ctr" rtl="0" fontAlgn="b"/>
                      <a:r>
                        <a:rPr lang="en-US" sz="2000" b="1" u="sng" strike="noStrike" kern="1200" dirty="0">
                          <a:solidFill>
                            <a:srgbClr val="000000"/>
                          </a:solidFill>
                          <a:effectLst/>
                          <a:latin typeface="+mn-lt"/>
                          <a:ea typeface="+mn-ea"/>
                          <a:cs typeface="+mn-cs"/>
                        </a:rPr>
                        <a:t>DES</a:t>
                      </a:r>
                    </a:p>
                  </a:txBody>
                  <a:tcPr marL="0" marR="0" marT="0" marB="0" anchor="ctr"/>
                </a:tc>
                <a:tc>
                  <a:txBody>
                    <a:bodyPr/>
                    <a:lstStyle/>
                    <a:p>
                      <a:pPr algn="ctr" rtl="0" fontAlgn="b"/>
                      <a:r>
                        <a:rPr lang="en-US" sz="1600" b="0" u="none" strike="noStrike">
                          <a:solidFill>
                            <a:srgbClr val="000000"/>
                          </a:solidFill>
                          <a:effectLst/>
                        </a:rPr>
                        <a:t>64 bits</a:t>
                      </a:r>
                      <a:endParaRPr lang="en-US" sz="1600" b="0" i="0" u="none" strike="noStrike">
                        <a:solidFill>
                          <a:srgbClr val="000000"/>
                        </a:solidFill>
                        <a:effectLst/>
                        <a:latin typeface="Arial" panose="020B0604020202020204" pitchFamily="34" charset="0"/>
                      </a:endParaRPr>
                    </a:p>
                  </a:txBody>
                  <a:tcPr marL="0" marR="0" marT="0" marB="0" anchor="ctr"/>
                </a:tc>
                <a:tc>
                  <a:txBody>
                    <a:bodyPr/>
                    <a:lstStyle/>
                    <a:p>
                      <a:pPr algn="ctr" rtl="0" fontAlgn="b"/>
                      <a:r>
                        <a:rPr lang="en-US" sz="1600" b="0" u="none" strike="noStrike">
                          <a:solidFill>
                            <a:srgbClr val="000000"/>
                          </a:solidFill>
                          <a:effectLst/>
                        </a:rPr>
                        <a:t>56 bits</a:t>
                      </a:r>
                      <a:endParaRPr lang="en-US" sz="1600" b="0" i="0" u="none" strike="noStrike">
                        <a:solidFill>
                          <a:srgbClr val="000000"/>
                        </a:solidFill>
                        <a:effectLst/>
                        <a:latin typeface="Arial" panose="020B0604020202020204" pitchFamily="34" charset="0"/>
                      </a:endParaRPr>
                    </a:p>
                  </a:txBody>
                  <a:tcPr marL="0" marR="0" marT="0" marB="0" anchor="ctr"/>
                </a:tc>
                <a:tc>
                  <a:txBody>
                    <a:bodyPr/>
                    <a:lstStyle/>
                    <a:p>
                      <a:pPr algn="ctr" rtl="0" fontAlgn="b"/>
                      <a:r>
                        <a:rPr lang="he-IL" sz="1600" b="0" u="none" strike="noStrike">
                          <a:solidFill>
                            <a:srgbClr val="000000"/>
                          </a:solidFill>
                          <a:effectLst/>
                        </a:rPr>
                        <a:t>16</a:t>
                      </a:r>
                      <a:endParaRPr lang="he-IL" sz="1600" b="0" i="0" u="none" strike="noStrike">
                        <a:solidFill>
                          <a:srgbClr val="000000"/>
                        </a:solidFill>
                        <a:effectLst/>
                        <a:latin typeface="Arial" panose="020B0604020202020204" pitchFamily="34" charset="0"/>
                      </a:endParaRPr>
                    </a:p>
                  </a:txBody>
                  <a:tcPr marL="0" marR="0" marT="0" marB="0" anchor="ctr"/>
                </a:tc>
                <a:tc>
                  <a:txBody>
                    <a:bodyPr/>
                    <a:lstStyle/>
                    <a:p>
                      <a:pPr algn="ctr" rtl="0" fontAlgn="b"/>
                      <a:r>
                        <a:rPr lang="en-US" sz="1600" b="0" u="none" strike="noStrike" dirty="0">
                          <a:solidFill>
                            <a:srgbClr val="000000"/>
                          </a:solidFill>
                          <a:effectLst/>
                        </a:rPr>
                        <a:t>Insecure</a:t>
                      </a:r>
                      <a:endParaRPr lang="en-US" sz="1600" b="0" i="0" u="none" strike="noStrike" dirty="0">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2017554683"/>
                  </a:ext>
                </a:extLst>
              </a:tr>
            </a:tbl>
          </a:graphicData>
        </a:graphic>
      </p:graphicFrame>
      <p:grpSp>
        <p:nvGrpSpPr>
          <p:cNvPr id="3" name="Group 2">
            <a:extLst>
              <a:ext uri="{FF2B5EF4-FFF2-40B4-BE49-F238E27FC236}">
                <a16:creationId xmlns:a16="http://schemas.microsoft.com/office/drawing/2014/main" id="{DFF78A80-4734-4D14-6F2D-4A25D948E71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5" name="Freeform: Shape 4">
              <a:extLst>
                <a:ext uri="{FF2B5EF4-FFF2-40B4-BE49-F238E27FC236}">
                  <a16:creationId xmlns:a16="http://schemas.microsoft.com/office/drawing/2014/main" id="{87ACC3B5-F541-ACA5-848D-3463E3DD74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David" panose="020E0502060401010101" pitchFamily="34" charset="-79"/>
                <a:ea typeface="+mn-ea"/>
                <a:cs typeface="David" panose="020E0502060401010101" pitchFamily="34" charset="-79"/>
              </a:endParaRPr>
            </a:p>
          </p:txBody>
        </p:sp>
        <p:sp>
          <p:nvSpPr>
            <p:cNvPr id="6" name="Freeform: Shape 5">
              <a:extLst>
                <a:ext uri="{FF2B5EF4-FFF2-40B4-BE49-F238E27FC236}">
                  <a16:creationId xmlns:a16="http://schemas.microsoft.com/office/drawing/2014/main" id="{AED7D622-67FD-3AF5-90C0-159275FE0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David" panose="020E0502060401010101" pitchFamily="34" charset="-79"/>
                <a:ea typeface="+mn-ea"/>
                <a:cs typeface="David" panose="020E0502060401010101" pitchFamily="34" charset="-79"/>
              </a:endParaRPr>
            </a:p>
          </p:txBody>
        </p:sp>
        <p:sp>
          <p:nvSpPr>
            <p:cNvPr id="7" name="Freeform: Shape 6">
              <a:extLst>
                <a:ext uri="{FF2B5EF4-FFF2-40B4-BE49-F238E27FC236}">
                  <a16:creationId xmlns:a16="http://schemas.microsoft.com/office/drawing/2014/main" id="{DA3D5B72-4A94-B02F-CD40-76A95600F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David" panose="020E0502060401010101" pitchFamily="34" charset="-79"/>
                <a:ea typeface="+mn-ea"/>
                <a:cs typeface="David" panose="020E0502060401010101" pitchFamily="34" charset="-79"/>
              </a:endParaRPr>
            </a:p>
          </p:txBody>
        </p:sp>
      </p:grpSp>
    </p:spTree>
    <p:extLst>
      <p:ext uri="{BB962C8B-B14F-4D97-AF65-F5344CB8AC3E}">
        <p14:creationId xmlns:p14="http://schemas.microsoft.com/office/powerpoint/2010/main" val="38350442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5" name="Rectangle 24">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27" name="Group 26">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8" name="Freeform: Shape 17">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David" panose="020E0502060401010101" pitchFamily="34" charset="-79"/>
                <a:ea typeface="+mn-ea"/>
                <a:cs typeface="David" panose="020E0502060401010101" pitchFamily="34" charset="-79"/>
              </a:endParaRPr>
            </a:p>
          </p:txBody>
        </p:sp>
        <p:sp>
          <p:nvSpPr>
            <p:cNvPr id="19" name="Freeform: Shape 18">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David" panose="020E0502060401010101" pitchFamily="34" charset="-79"/>
                <a:ea typeface="+mn-ea"/>
                <a:cs typeface="David" panose="020E0502060401010101" pitchFamily="34" charset="-79"/>
              </a:endParaRPr>
            </a:p>
          </p:txBody>
        </p:sp>
        <p:sp>
          <p:nvSpPr>
            <p:cNvPr id="20" name="Freeform: Shape 19">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David" panose="020E0502060401010101" pitchFamily="34" charset="-79"/>
                <a:ea typeface="+mn-ea"/>
                <a:cs typeface="David" panose="020E0502060401010101" pitchFamily="34" charset="-79"/>
              </a:endParaRPr>
            </a:p>
          </p:txBody>
        </p:sp>
      </p:grpSp>
      <p:sp>
        <p:nvSpPr>
          <p:cNvPr id="2" name="TextBox 1">
            <a:extLst>
              <a:ext uri="{FF2B5EF4-FFF2-40B4-BE49-F238E27FC236}">
                <a16:creationId xmlns:a16="http://schemas.microsoft.com/office/drawing/2014/main" id="{BD8577F1-FCA1-2069-E6A3-95C9419E7C37}"/>
              </a:ext>
            </a:extLst>
          </p:cNvPr>
          <p:cNvSpPr txBox="1"/>
          <p:nvPr/>
        </p:nvSpPr>
        <p:spPr>
          <a:xfrm>
            <a:off x="1987465" y="281609"/>
            <a:ext cx="8073958" cy="1297115"/>
          </a:xfrm>
          <a:prstGeom prst="rect">
            <a:avLst/>
          </a:prstGeom>
        </p:spPr>
        <p:txBody>
          <a:bodyPr vert="horz" lIns="91440" tIns="45720" rIns="91440" bIns="45720" rtlCol="0" anchor="t">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endParaRPr kumimoji="0" lang="en-US" sz="5400" b="0" i="0" u="none" strike="noStrike" kern="1200" cap="none" spc="0" normalizeH="0" baseline="0" noProof="0" dirty="0">
              <a:ln>
                <a:noFill/>
              </a:ln>
              <a:solidFill>
                <a:srgbClr val="156082">
                  <a:lumMod val="75000"/>
                </a:srgbClr>
              </a:solidFill>
              <a:effectLst/>
              <a:uLnTx/>
              <a:uFillTx/>
              <a:latin typeface="David" panose="020E0502060401010101" pitchFamily="34" charset="-79"/>
              <a:ea typeface="+mn-ea"/>
              <a:cs typeface="David" panose="020E0502060401010101" pitchFamily="34" charset="-79"/>
            </a:endParaRPr>
          </a:p>
        </p:txBody>
      </p:sp>
      <mc:AlternateContent xmlns:mc="http://schemas.openxmlformats.org/markup-compatibility/2006" xmlns:a14="http://schemas.microsoft.com/office/drawing/2010/main">
        <mc:Choice Requires="a14">
          <p:sp>
            <p:nvSpPr>
              <p:cNvPr id="3" name="כותרת 1">
                <a:extLst>
                  <a:ext uri="{FF2B5EF4-FFF2-40B4-BE49-F238E27FC236}">
                    <a16:creationId xmlns:a16="http://schemas.microsoft.com/office/drawing/2014/main" id="{5B5FFDF8-28C7-513E-22E3-6587B8F2856B}"/>
                  </a:ext>
                </a:extLst>
              </p:cNvPr>
              <p:cNvSpPr txBox="1">
                <a:spLocks/>
              </p:cNvSpPr>
              <p:nvPr/>
            </p:nvSpPr>
            <p:spPr>
              <a:xfrm>
                <a:off x="1734467" y="426654"/>
                <a:ext cx="8722760" cy="851708"/>
              </a:xfrm>
              <a:prstGeom prst="rect">
                <a:avLst/>
              </a:prstGeom>
            </p:spPr>
            <p:txBody>
              <a:bodyPr vert="horz" lIns="91440" tIns="45720" rIns="91440" bIns="45720" rtlCol="0" anchor="t">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100" b="0" i="0" u="none" strike="noStrike" kern="1200" cap="none" spc="0" normalizeH="0" baseline="0" noProof="0" dirty="0">
                    <a:ln>
                      <a:noFill/>
                    </a:ln>
                    <a:solidFill>
                      <a:srgbClr val="156082">
                        <a:lumMod val="75000"/>
                      </a:srgbClr>
                    </a:solidFill>
                    <a:effectLst/>
                    <a:uLnTx/>
                    <a:uFillTx/>
                    <a:latin typeface="David "/>
                    <a:ea typeface="+mj-ea"/>
                    <a:cs typeface="David" panose="020E0502060401010101" pitchFamily="34" charset="-79"/>
                  </a:rPr>
                  <a:t>Preventing </a:t>
                </a:r>
                <a14:m>
                  <m:oMath xmlns:m="http://schemas.openxmlformats.org/officeDocument/2006/math">
                    <m:r>
                      <a:rPr kumimoji="0" lang="en-US" sz="4100" b="0" i="1" u="none" strike="noStrike" kern="1200" cap="none" spc="0" normalizeH="0" baseline="0" noProof="0" dirty="0" smtClean="0">
                        <a:ln>
                          <a:noFill/>
                        </a:ln>
                        <a:solidFill>
                          <a:srgbClr val="156082">
                            <a:lumMod val="75000"/>
                          </a:srgbClr>
                        </a:solidFill>
                        <a:effectLst/>
                        <a:uLnTx/>
                        <a:uFillTx/>
                        <a:latin typeface="Cambria Math" panose="02040503050406030204" pitchFamily="18" charset="0"/>
                        <a:ea typeface="+mj-ea"/>
                        <a:cs typeface="David" panose="020E0502060401010101" pitchFamily="34" charset="-79"/>
                      </a:rPr>
                      <m:t>𝑀𝑎𝑛</m:t>
                    </m:r>
                    <m:r>
                      <a:rPr kumimoji="0" lang="en-US" sz="4100" b="0" i="1" u="none" strike="noStrike" kern="1200" cap="none" spc="0" normalizeH="0" baseline="0" noProof="0" dirty="0" smtClean="0">
                        <a:ln>
                          <a:noFill/>
                        </a:ln>
                        <a:solidFill>
                          <a:srgbClr val="156082">
                            <a:lumMod val="75000"/>
                          </a:srgbClr>
                        </a:solidFill>
                        <a:effectLst/>
                        <a:uLnTx/>
                        <a:uFillTx/>
                        <a:latin typeface="Cambria Math" panose="02040503050406030204" pitchFamily="18" charset="0"/>
                        <a:ea typeface="+mj-ea"/>
                        <a:cs typeface="David" panose="020E0502060401010101" pitchFamily="34" charset="-79"/>
                      </a:rPr>
                      <m:t>_</m:t>
                    </m:r>
                    <m:r>
                      <a:rPr kumimoji="0" lang="en-US" sz="4100" b="0" i="1" u="none" strike="noStrike" kern="1200" cap="none" spc="0" normalizeH="0" baseline="0" noProof="0" dirty="0" smtClean="0">
                        <a:ln>
                          <a:noFill/>
                        </a:ln>
                        <a:solidFill>
                          <a:srgbClr val="156082">
                            <a:lumMod val="75000"/>
                          </a:srgbClr>
                        </a:solidFill>
                        <a:effectLst/>
                        <a:uLnTx/>
                        <a:uFillTx/>
                        <a:latin typeface="Cambria Math" panose="02040503050406030204" pitchFamily="18" charset="0"/>
                        <a:ea typeface="+mj-ea"/>
                        <a:cs typeface="David" panose="020E0502060401010101" pitchFamily="34" charset="-79"/>
                      </a:rPr>
                      <m:t>𝐼𝑛</m:t>
                    </m:r>
                    <m:r>
                      <a:rPr kumimoji="0" lang="en-US" sz="4100" b="0" i="1" u="none" strike="noStrike" kern="1200" cap="none" spc="0" normalizeH="0" baseline="0" noProof="0" dirty="0" smtClean="0">
                        <a:ln>
                          <a:noFill/>
                        </a:ln>
                        <a:solidFill>
                          <a:srgbClr val="156082">
                            <a:lumMod val="75000"/>
                          </a:srgbClr>
                        </a:solidFill>
                        <a:effectLst/>
                        <a:uLnTx/>
                        <a:uFillTx/>
                        <a:latin typeface="Cambria Math" panose="02040503050406030204" pitchFamily="18" charset="0"/>
                        <a:ea typeface="+mj-ea"/>
                        <a:cs typeface="David" panose="020E0502060401010101" pitchFamily="34" charset="-79"/>
                      </a:rPr>
                      <m:t>_</m:t>
                    </m:r>
                    <m:r>
                      <a:rPr kumimoji="0" lang="en-US" sz="4100" b="0" i="1" u="none" strike="noStrike" kern="1200" cap="none" spc="0" normalizeH="0" baseline="0" noProof="0" dirty="0" smtClean="0">
                        <a:ln>
                          <a:noFill/>
                        </a:ln>
                        <a:solidFill>
                          <a:srgbClr val="156082">
                            <a:lumMod val="75000"/>
                          </a:srgbClr>
                        </a:solidFill>
                        <a:effectLst/>
                        <a:uLnTx/>
                        <a:uFillTx/>
                        <a:latin typeface="Cambria Math" panose="02040503050406030204" pitchFamily="18" charset="0"/>
                        <a:ea typeface="+mj-ea"/>
                        <a:cs typeface="David" panose="020E0502060401010101" pitchFamily="34" charset="-79"/>
                      </a:rPr>
                      <m:t>𝑇</m:t>
                    </m:r>
                    <m:r>
                      <a:rPr kumimoji="0" lang="en-US" sz="4100" b="0" i="1" u="none" strike="noStrike" kern="1200" cap="none" spc="0" normalizeH="0" baseline="0" noProof="0" dirty="0" smtClean="0">
                        <a:ln>
                          <a:noFill/>
                        </a:ln>
                        <a:solidFill>
                          <a:srgbClr val="156082">
                            <a:lumMod val="75000"/>
                          </a:srgbClr>
                        </a:solidFill>
                        <a:effectLst/>
                        <a:uLnTx/>
                        <a:uFillTx/>
                        <a:latin typeface="Cambria Math" panose="02040503050406030204" pitchFamily="18" charset="0"/>
                        <a:ea typeface="+mj-ea"/>
                        <a:cs typeface="David" panose="020E0502060401010101" pitchFamily="34" charset="-79"/>
                      </a:rPr>
                      <m:t>h</m:t>
                    </m:r>
                    <m:r>
                      <a:rPr kumimoji="0" lang="en-US" sz="4100" b="0" i="1" u="none" strike="noStrike" kern="1200" cap="none" spc="0" normalizeH="0" baseline="0" noProof="0" dirty="0" smtClean="0">
                        <a:ln>
                          <a:noFill/>
                        </a:ln>
                        <a:solidFill>
                          <a:srgbClr val="156082">
                            <a:lumMod val="75000"/>
                          </a:srgbClr>
                        </a:solidFill>
                        <a:effectLst/>
                        <a:uLnTx/>
                        <a:uFillTx/>
                        <a:latin typeface="Cambria Math" panose="02040503050406030204" pitchFamily="18" charset="0"/>
                        <a:ea typeface="+mj-ea"/>
                        <a:cs typeface="David" panose="020E0502060401010101" pitchFamily="34" charset="-79"/>
                      </a:rPr>
                      <m:t>𝑒</m:t>
                    </m:r>
                    <m:r>
                      <a:rPr kumimoji="0" lang="en-US" sz="4100" b="0" i="1" u="none" strike="noStrike" kern="1200" cap="none" spc="0" normalizeH="0" baseline="0" noProof="0" dirty="0" smtClean="0">
                        <a:ln>
                          <a:noFill/>
                        </a:ln>
                        <a:solidFill>
                          <a:srgbClr val="156082">
                            <a:lumMod val="75000"/>
                          </a:srgbClr>
                        </a:solidFill>
                        <a:effectLst/>
                        <a:uLnTx/>
                        <a:uFillTx/>
                        <a:latin typeface="Cambria Math" panose="02040503050406030204" pitchFamily="18" charset="0"/>
                        <a:ea typeface="+mj-ea"/>
                        <a:cs typeface="David" panose="020E0502060401010101" pitchFamily="34" charset="-79"/>
                      </a:rPr>
                      <m:t>_</m:t>
                    </m:r>
                    <m:r>
                      <a:rPr kumimoji="0" lang="en-US" sz="4100" b="0" i="1" u="none" strike="noStrike" kern="1200" cap="none" spc="0" normalizeH="0" baseline="0" noProof="0" dirty="0" smtClean="0">
                        <a:ln>
                          <a:noFill/>
                        </a:ln>
                        <a:solidFill>
                          <a:srgbClr val="156082">
                            <a:lumMod val="75000"/>
                          </a:srgbClr>
                        </a:solidFill>
                        <a:effectLst/>
                        <a:uLnTx/>
                        <a:uFillTx/>
                        <a:latin typeface="Cambria Math" panose="02040503050406030204" pitchFamily="18" charset="0"/>
                        <a:ea typeface="+mj-ea"/>
                        <a:cs typeface="David" panose="020E0502060401010101" pitchFamily="34" charset="-79"/>
                      </a:rPr>
                      <m:t>𝑀𝑖𝑑𝑑𝑙𝑒</m:t>
                    </m:r>
                    <m:r>
                      <a:rPr kumimoji="0" lang="en-US" sz="4100" b="0" i="1" u="none" strike="noStrike" kern="1200" cap="none" spc="0" normalizeH="0" baseline="0" noProof="0" dirty="0" smtClean="0">
                        <a:ln>
                          <a:noFill/>
                        </a:ln>
                        <a:solidFill>
                          <a:srgbClr val="156082">
                            <a:lumMod val="75000"/>
                          </a:srgbClr>
                        </a:solidFill>
                        <a:effectLst/>
                        <a:uLnTx/>
                        <a:uFillTx/>
                        <a:latin typeface="Cambria Math" panose="02040503050406030204" pitchFamily="18" charset="0"/>
                        <a:ea typeface="+mj-ea"/>
                        <a:cs typeface="David" panose="020E0502060401010101" pitchFamily="34" charset="-79"/>
                      </a:rPr>
                      <m:t> </m:t>
                    </m:r>
                  </m:oMath>
                </a14:m>
                <a:r>
                  <a:rPr kumimoji="0" lang="en-US" sz="4100" b="0" i="0" u="none" strike="noStrike" kern="1200" cap="none" spc="0" normalizeH="0" baseline="0" noProof="0" dirty="0">
                    <a:ln>
                      <a:noFill/>
                    </a:ln>
                    <a:solidFill>
                      <a:srgbClr val="156082">
                        <a:lumMod val="75000"/>
                      </a:srgbClr>
                    </a:solidFill>
                    <a:effectLst/>
                    <a:uLnTx/>
                    <a:uFillTx/>
                    <a:latin typeface="David "/>
                    <a:ea typeface="+mj-ea"/>
                    <a:cs typeface="David" panose="020E0502060401010101" pitchFamily="34" charset="-79"/>
                  </a:rPr>
                  <a:t>attack</a:t>
                </a:r>
                <a:endParaRPr kumimoji="0" lang="he-IL" sz="4000" b="0" i="0" u="none" strike="noStrike" kern="1200" cap="none" spc="0" normalizeH="0" baseline="0" noProof="0" dirty="0">
                  <a:ln>
                    <a:noFill/>
                  </a:ln>
                  <a:solidFill>
                    <a:srgbClr val="156082">
                      <a:lumMod val="75000"/>
                    </a:srgbClr>
                  </a:solidFill>
                  <a:effectLst/>
                  <a:uLnTx/>
                  <a:uFillTx/>
                  <a:latin typeface="David "/>
                  <a:ea typeface="+mj-ea"/>
                  <a:cs typeface="David" panose="020E0502060401010101" pitchFamily="34" charset="-79"/>
                </a:endParaRPr>
              </a:p>
            </p:txBody>
          </p:sp>
        </mc:Choice>
        <mc:Fallback xmlns="">
          <p:sp>
            <p:nvSpPr>
              <p:cNvPr id="3" name="כותרת 1">
                <a:extLst>
                  <a:ext uri="{FF2B5EF4-FFF2-40B4-BE49-F238E27FC236}">
                    <a16:creationId xmlns:a16="http://schemas.microsoft.com/office/drawing/2014/main" id="{5B5FFDF8-28C7-513E-22E3-6587B8F2856B}"/>
                  </a:ext>
                </a:extLst>
              </p:cNvPr>
              <p:cNvSpPr txBox="1">
                <a:spLocks noRot="1" noChangeAspect="1" noMove="1" noResize="1" noEditPoints="1" noAdjustHandles="1" noChangeArrowheads="1" noChangeShapeType="1" noTextEdit="1"/>
              </p:cNvSpPr>
              <p:nvPr/>
            </p:nvSpPr>
            <p:spPr>
              <a:xfrm>
                <a:off x="1734467" y="426654"/>
                <a:ext cx="8722760" cy="851708"/>
              </a:xfrm>
              <a:prstGeom prst="rect">
                <a:avLst/>
              </a:prstGeom>
              <a:blipFill>
                <a:blip r:embed="rId3"/>
                <a:stretch>
                  <a:fillRect l="-420" t="-17143" r="-1608" b="-8571"/>
                </a:stretch>
              </a:blipFill>
            </p:spPr>
            <p:txBody>
              <a:bodyPr/>
              <a:lstStyle/>
              <a:p>
                <a:r>
                  <a:rPr lang="he-IL">
                    <a:noFill/>
                  </a:rPr>
                  <a:t> </a:t>
                </a:r>
              </a:p>
            </p:txBody>
          </p:sp>
        </mc:Fallback>
      </mc:AlternateContent>
      <p:sp>
        <p:nvSpPr>
          <p:cNvPr id="5" name="TextBox 4">
            <a:extLst>
              <a:ext uri="{FF2B5EF4-FFF2-40B4-BE49-F238E27FC236}">
                <a16:creationId xmlns:a16="http://schemas.microsoft.com/office/drawing/2014/main" id="{1AA5CF2A-5F5E-010D-418B-6AA7696E917F}"/>
              </a:ext>
            </a:extLst>
          </p:cNvPr>
          <p:cNvSpPr txBox="1"/>
          <p:nvPr/>
        </p:nvSpPr>
        <p:spPr>
          <a:xfrm>
            <a:off x="478701" y="1721642"/>
            <a:ext cx="11091485" cy="3604833"/>
          </a:xfrm>
          <a:prstGeom prst="rect">
            <a:avLst/>
          </a:prstGeom>
          <a:noFill/>
        </p:spPr>
        <p:txBody>
          <a:bodyPr wrap="square" rtlCol="1">
            <a:spAutoFit/>
          </a:bodyPr>
          <a:lstStyle/>
          <a:p>
            <a:pPr marL="342900" marR="0" lvl="0" indent="-3429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2200" b="0" i="0" u="none" strike="noStrike" kern="1200" cap="none" spc="0" normalizeH="0" baseline="0" noProof="0" dirty="0">
                <a:ln>
                  <a:noFill/>
                </a:ln>
                <a:solidFill>
                  <a:prstClr val="black"/>
                </a:solidFill>
                <a:effectLst/>
                <a:uLnTx/>
                <a:uFillTx/>
                <a:latin typeface="David" panose="020E0502060401010101" pitchFamily="34" charset="-79"/>
                <a:ea typeface="+mn-ea"/>
                <a:cs typeface="David" panose="020E0502060401010101" pitchFamily="34" charset="-79"/>
              </a:rPr>
              <a:t>SM4 encryption can be vulnerable to Man-In-The-Middle (MITM) attacks.</a:t>
            </a:r>
          </a:p>
          <a:p>
            <a:pPr marL="342900" marR="0" lvl="0" indent="-3429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endParaRPr kumimoji="0" lang="en-US" sz="2200" b="0" i="0" u="none" strike="noStrike" kern="1200" cap="none" spc="0" normalizeH="0" baseline="0" noProof="0" dirty="0">
              <a:ln>
                <a:noFill/>
              </a:ln>
              <a:solidFill>
                <a:prstClr val="black"/>
              </a:solidFill>
              <a:effectLst/>
              <a:uLnTx/>
              <a:uFillTx/>
              <a:latin typeface="David" panose="020E0502060401010101" pitchFamily="34" charset="-79"/>
              <a:ea typeface="+mn-ea"/>
              <a:cs typeface="David" panose="020E0502060401010101" pitchFamily="34" charset="-79"/>
            </a:endParaRPr>
          </a:p>
          <a:p>
            <a:pPr marL="342900" marR="0" lvl="0" indent="-3429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2200" b="0" i="0" u="none" strike="noStrike" kern="1200" cap="none" spc="0" normalizeH="0" baseline="0" noProof="0" dirty="0">
                <a:ln>
                  <a:noFill/>
                </a:ln>
                <a:solidFill>
                  <a:prstClr val="black"/>
                </a:solidFill>
                <a:effectLst/>
                <a:uLnTx/>
                <a:uFillTx/>
                <a:latin typeface="David" panose="020E0502060401010101" pitchFamily="34" charset="-79"/>
                <a:ea typeface="+mn-ea"/>
                <a:cs typeface="David" panose="020E0502060401010101" pitchFamily="34" charset="-79"/>
              </a:rPr>
              <a:t>To prevent this, we will use Digital Signature (Schnorr Signature) to ensure secure authentication and integrity.</a:t>
            </a:r>
          </a:p>
          <a:p>
            <a:pPr marL="342900" marR="0" lvl="0" indent="-3429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endParaRPr kumimoji="0" lang="en-US" sz="2200" b="0" i="0" u="none" strike="noStrike" kern="1200" cap="none" spc="0" normalizeH="0" baseline="0" noProof="0" dirty="0">
              <a:ln>
                <a:noFill/>
              </a:ln>
              <a:solidFill>
                <a:prstClr val="black"/>
              </a:solidFill>
              <a:effectLst/>
              <a:uLnTx/>
              <a:uFillTx/>
              <a:latin typeface="David" panose="020E0502060401010101" pitchFamily="34" charset="-79"/>
              <a:ea typeface="+mn-ea"/>
              <a:cs typeface="David" panose="020E0502060401010101" pitchFamily="34" charset="-79"/>
            </a:endParaRPr>
          </a:p>
          <a:p>
            <a:pPr marL="342900" marR="0" lvl="0" indent="-3429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2200" b="0" i="0" u="none" strike="noStrike" kern="1200" cap="none" spc="0" normalizeH="0" baseline="0" noProof="0" dirty="0">
                <a:ln>
                  <a:noFill/>
                </a:ln>
                <a:solidFill>
                  <a:prstClr val="black"/>
                </a:solidFill>
                <a:effectLst/>
                <a:uLnTx/>
                <a:uFillTx/>
                <a:latin typeface="David" panose="020E0502060401010101" pitchFamily="34" charset="-79"/>
                <a:ea typeface="+mn-ea"/>
                <a:cs typeface="David" panose="020E0502060401010101" pitchFamily="34" charset="-79"/>
              </a:rPr>
              <a:t>This approach guarantees that the messages are authentic and have not been tampered with, leading to a more secure communication channel.</a:t>
            </a:r>
          </a:p>
        </p:txBody>
      </p:sp>
    </p:spTree>
    <p:extLst>
      <p:ext uri="{BB962C8B-B14F-4D97-AF65-F5344CB8AC3E}">
        <p14:creationId xmlns:p14="http://schemas.microsoft.com/office/powerpoint/2010/main" val="21249951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0997BEE-D9C0-782B-47B8-8DFF0B238DCD}"/>
              </a:ext>
            </a:extLst>
          </p:cNvPr>
          <p:cNvSpPr txBox="1"/>
          <p:nvPr/>
        </p:nvSpPr>
        <p:spPr>
          <a:xfrm>
            <a:off x="2251581" y="436839"/>
            <a:ext cx="8073958" cy="1297115"/>
          </a:xfrm>
          <a:prstGeom prst="rect">
            <a:avLst/>
          </a:prstGeom>
        </p:spPr>
        <p:txBody>
          <a:bodyPr vert="horz" lIns="91440" tIns="45720" rIns="91440" bIns="45720" rtlCol="0" anchor="t">
            <a:normAutofit/>
          </a:bodyPr>
          <a:lstStyle/>
          <a:p>
            <a:pPr algn="ctr">
              <a:lnSpc>
                <a:spcPct val="90000"/>
              </a:lnSpc>
              <a:spcBef>
                <a:spcPct val="0"/>
              </a:spcBef>
              <a:spcAft>
                <a:spcPts val="600"/>
              </a:spcAft>
            </a:pPr>
            <a:r>
              <a:rPr lang="en-US" sz="5400" b="1" u="sng" kern="1200" dirty="0">
                <a:solidFill>
                  <a:schemeClr val="accent1">
                    <a:lumMod val="75000"/>
                  </a:schemeClr>
                </a:solidFill>
                <a:latin typeface="David" panose="020E0502060401010101" pitchFamily="34" charset="-79"/>
                <a:ea typeface="+mj-ea"/>
                <a:cs typeface="David" panose="020E0502060401010101" pitchFamily="34" charset="-79"/>
              </a:rPr>
              <a:t>Schnorr Signature </a:t>
            </a:r>
          </a:p>
        </p:txBody>
      </p:sp>
      <p:grpSp>
        <p:nvGrpSpPr>
          <p:cNvPr id="27" name="Group 26">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8" name="Freeform: Shape 17">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19" name="Freeform: Shape 18">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20" name="Freeform: Shape 19">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grpSp>
      <p:pic>
        <p:nvPicPr>
          <p:cNvPr id="38" name="Graphic 37" descr="Employee Badge">
            <a:extLst>
              <a:ext uri="{FF2B5EF4-FFF2-40B4-BE49-F238E27FC236}">
                <a16:creationId xmlns:a16="http://schemas.microsoft.com/office/drawing/2014/main" id="{55F0605B-ED66-E386-5E47-B0EC9FB8E8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56743" y="1440898"/>
            <a:ext cx="1779822" cy="1779822"/>
          </a:xfrm>
          <a:custGeom>
            <a:avLst/>
            <a:gdLst/>
            <a:ahLst/>
            <a:cxnLst/>
            <a:rect l="l" t="t" r="r" b="b"/>
            <a:pathLst>
              <a:path w="4141760" h="4377846">
                <a:moveTo>
                  <a:pt x="0" y="0"/>
                </a:moveTo>
                <a:lnTo>
                  <a:pt x="4141760" y="0"/>
                </a:lnTo>
                <a:lnTo>
                  <a:pt x="4141760" y="4377846"/>
                </a:lnTo>
                <a:lnTo>
                  <a:pt x="0" y="4377846"/>
                </a:lnTo>
                <a:close/>
              </a:path>
            </a:pathLst>
          </a:custGeom>
        </p:spPr>
      </p:pic>
      <p:pic>
        <p:nvPicPr>
          <p:cNvPr id="3074" name="Picture 2" descr="A brief intro to Bitcoin Schnorr Multi-signatures | by Tal Be'ery |  HackerNoon.com | Medium">
            <a:extLst>
              <a:ext uri="{FF2B5EF4-FFF2-40B4-BE49-F238E27FC236}">
                <a16:creationId xmlns:a16="http://schemas.microsoft.com/office/drawing/2014/main" id="{C6CCBEFE-432B-991F-D85B-C803E67B654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304" b="9884"/>
          <a:stretch/>
        </p:blipFill>
        <p:spPr bwMode="auto">
          <a:xfrm>
            <a:off x="8007217" y="3957365"/>
            <a:ext cx="4093343" cy="281935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hat are Schnorr Signatures? - Bitstamp Learn Center">
            <a:extLst>
              <a:ext uri="{FF2B5EF4-FFF2-40B4-BE49-F238E27FC236}">
                <a16:creationId xmlns:a16="http://schemas.microsoft.com/office/drawing/2014/main" id="{EC7F3ABC-A0E4-8945-BCEA-52848CD32B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672" y="3865179"/>
            <a:ext cx="5545792" cy="291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94341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8" name="Freeform: Shape 17">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19" name="Freeform: Shape 18">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20" name="Freeform: Shape 19">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grpSp>
      <p:sp>
        <p:nvSpPr>
          <p:cNvPr id="3" name="TextBox 2">
            <a:extLst>
              <a:ext uri="{FF2B5EF4-FFF2-40B4-BE49-F238E27FC236}">
                <a16:creationId xmlns:a16="http://schemas.microsoft.com/office/drawing/2014/main" id="{A6EDEA1C-73F9-8F62-C81C-122A45FBDEDB}"/>
              </a:ext>
            </a:extLst>
          </p:cNvPr>
          <p:cNvSpPr txBox="1"/>
          <p:nvPr/>
        </p:nvSpPr>
        <p:spPr>
          <a:xfrm>
            <a:off x="304877" y="1259634"/>
            <a:ext cx="9385903" cy="707886"/>
          </a:xfrm>
          <a:prstGeom prst="rect">
            <a:avLst/>
          </a:prstGeom>
          <a:noFill/>
        </p:spPr>
        <p:txBody>
          <a:bodyPr wrap="none" rtlCol="1">
            <a:spAutoFit/>
          </a:bodyPr>
          <a:lstStyle/>
          <a:p>
            <a:r>
              <a:rPr lang="en-US" sz="2000" dirty="0">
                <a:latin typeface="David" panose="020E0502060401010101" pitchFamily="34" charset="-79"/>
                <a:cs typeface="David" panose="020E0502060401010101" pitchFamily="34" charset="-79"/>
              </a:rPr>
              <a:t>Digital signatures are crucial in cryptography, ensuring message authenticity and integrity.</a:t>
            </a:r>
          </a:p>
          <a:p>
            <a:r>
              <a:rPr lang="en-US" sz="2000" dirty="0">
                <a:latin typeface="David" panose="020E0502060401010101" pitchFamily="34" charset="-79"/>
                <a:cs typeface="David" panose="020E0502060401010101" pitchFamily="34" charset="-79"/>
              </a:rPr>
              <a:t>They verify the sender's identity and protect against message tampering.</a:t>
            </a:r>
          </a:p>
        </p:txBody>
      </p:sp>
      <p:sp>
        <p:nvSpPr>
          <p:cNvPr id="39" name="TextBox 38">
            <a:extLst>
              <a:ext uri="{FF2B5EF4-FFF2-40B4-BE49-F238E27FC236}">
                <a16:creationId xmlns:a16="http://schemas.microsoft.com/office/drawing/2014/main" id="{D55C482C-CAB8-4B6F-F6A4-AE24CD4B2CF7}"/>
              </a:ext>
            </a:extLst>
          </p:cNvPr>
          <p:cNvSpPr txBox="1"/>
          <p:nvPr/>
        </p:nvSpPr>
        <p:spPr>
          <a:xfrm>
            <a:off x="1987465" y="281609"/>
            <a:ext cx="8073958" cy="1297115"/>
          </a:xfrm>
          <a:prstGeom prst="rect">
            <a:avLst/>
          </a:prstGeom>
        </p:spPr>
        <p:txBody>
          <a:bodyPr vert="horz" lIns="91440" tIns="45720" rIns="91440" bIns="45720" rtlCol="0" anchor="t">
            <a:normAutofit/>
          </a:bodyPr>
          <a:lstStyle/>
          <a:p>
            <a:pPr algn="ctr">
              <a:lnSpc>
                <a:spcPct val="90000"/>
              </a:lnSpc>
              <a:spcBef>
                <a:spcPct val="0"/>
              </a:spcBef>
              <a:spcAft>
                <a:spcPts val="600"/>
              </a:spcAft>
            </a:pPr>
            <a:r>
              <a:rPr lang="en-US" sz="5400" kern="1200" dirty="0">
                <a:solidFill>
                  <a:schemeClr val="accent1">
                    <a:lumMod val="75000"/>
                  </a:schemeClr>
                </a:solidFill>
                <a:latin typeface="David" panose="020E0502060401010101" pitchFamily="34" charset="-79"/>
                <a:ea typeface="+mj-ea"/>
                <a:cs typeface="David" panose="020E0502060401010101" pitchFamily="34" charset="-79"/>
              </a:rPr>
              <a:t>Why Digital Signature ?</a:t>
            </a:r>
          </a:p>
        </p:txBody>
      </p:sp>
      <p:sp>
        <p:nvSpPr>
          <p:cNvPr id="4" name="TextBox 3">
            <a:extLst>
              <a:ext uri="{FF2B5EF4-FFF2-40B4-BE49-F238E27FC236}">
                <a16:creationId xmlns:a16="http://schemas.microsoft.com/office/drawing/2014/main" id="{1B9B9DE8-8E4F-521F-E9B5-1D921EF34674}"/>
              </a:ext>
            </a:extLst>
          </p:cNvPr>
          <p:cNvSpPr txBox="1"/>
          <p:nvPr/>
        </p:nvSpPr>
        <p:spPr>
          <a:xfrm>
            <a:off x="548717" y="2063249"/>
            <a:ext cx="10726013" cy="1900520"/>
          </a:xfrm>
          <a:prstGeom prst="rect">
            <a:avLst/>
          </a:prstGeom>
          <a:noFill/>
        </p:spPr>
        <p:txBody>
          <a:bodyPr wrap="none" rtlCol="1">
            <a:spAutoFit/>
          </a:bodyPr>
          <a:lstStyle/>
          <a:p>
            <a:pPr marL="285750" indent="-285750">
              <a:lnSpc>
                <a:spcPct val="150000"/>
              </a:lnSpc>
              <a:buFont typeface="Courier New" panose="02070309020205020404" pitchFamily="49" charset="0"/>
              <a:buChar char="o"/>
            </a:pPr>
            <a:r>
              <a:rPr lang="en-US" sz="2000" b="1" dirty="0">
                <a:latin typeface="David" panose="020E0502060401010101" pitchFamily="34" charset="-79"/>
                <a:cs typeface="David" panose="020E0502060401010101" pitchFamily="34" charset="-79"/>
              </a:rPr>
              <a:t>Authenticity</a:t>
            </a:r>
            <a:r>
              <a:rPr lang="en-US" sz="2000" dirty="0">
                <a:latin typeface="David" panose="020E0502060401010101" pitchFamily="34" charset="-79"/>
                <a:cs typeface="David" panose="020E0502060401010101" pitchFamily="34" charset="-79"/>
              </a:rPr>
              <a:t>: Confirms the sender's identity.</a:t>
            </a:r>
          </a:p>
          <a:p>
            <a:pPr marL="285750" indent="-285750">
              <a:lnSpc>
                <a:spcPct val="150000"/>
              </a:lnSpc>
              <a:buFont typeface="Courier New" panose="02070309020205020404" pitchFamily="49" charset="0"/>
              <a:buChar char="o"/>
            </a:pPr>
            <a:r>
              <a:rPr lang="en-US" sz="2000" b="1" dirty="0">
                <a:latin typeface="David" panose="020E0502060401010101" pitchFamily="34" charset="-79"/>
                <a:cs typeface="David" panose="020E0502060401010101" pitchFamily="34" charset="-79"/>
              </a:rPr>
              <a:t>Integrity</a:t>
            </a:r>
            <a:r>
              <a:rPr lang="en-US" sz="2000" dirty="0">
                <a:latin typeface="David" panose="020E0502060401010101" pitchFamily="34" charset="-79"/>
                <a:cs typeface="David" panose="020E0502060401010101" pitchFamily="34" charset="-79"/>
              </a:rPr>
              <a:t>: Ensures the message hasn't been altered.</a:t>
            </a:r>
          </a:p>
          <a:p>
            <a:pPr marL="285750" indent="-285750">
              <a:lnSpc>
                <a:spcPct val="150000"/>
              </a:lnSpc>
              <a:buFont typeface="Courier New" panose="02070309020205020404" pitchFamily="49" charset="0"/>
              <a:buChar char="o"/>
            </a:pPr>
            <a:r>
              <a:rPr lang="en-US" sz="2000" b="1" dirty="0">
                <a:latin typeface="David" panose="020E0502060401010101" pitchFamily="34" charset="-79"/>
                <a:cs typeface="David" panose="020E0502060401010101" pitchFamily="34" charset="-79"/>
              </a:rPr>
              <a:t>Prevents Man-in-the-Middle Attacks</a:t>
            </a:r>
            <a:r>
              <a:rPr lang="en-US" sz="2000" dirty="0">
                <a:latin typeface="David" panose="020E0502060401010101" pitchFamily="34" charset="-79"/>
                <a:cs typeface="David" panose="020E0502060401010101" pitchFamily="34" charset="-79"/>
              </a:rPr>
              <a:t>: Stops attackers from intercepting and modifying messages.</a:t>
            </a:r>
          </a:p>
          <a:p>
            <a:pPr marL="285750" indent="-285750">
              <a:lnSpc>
                <a:spcPct val="150000"/>
              </a:lnSpc>
              <a:buFont typeface="Courier New" panose="02070309020205020404" pitchFamily="49" charset="0"/>
              <a:buChar char="o"/>
            </a:pPr>
            <a:r>
              <a:rPr lang="en-US" sz="2000" b="1" dirty="0">
                <a:latin typeface="David" panose="020E0502060401010101" pitchFamily="34" charset="-79"/>
                <a:cs typeface="David" panose="020E0502060401010101" pitchFamily="34" charset="-79"/>
              </a:rPr>
              <a:t>Non-repudiation</a:t>
            </a:r>
            <a:r>
              <a:rPr lang="en-US" sz="2000" dirty="0">
                <a:latin typeface="David" panose="020E0502060401010101" pitchFamily="34" charset="-79"/>
                <a:cs typeface="David" panose="020E0502060401010101" pitchFamily="34" charset="-79"/>
              </a:rPr>
              <a:t>: The sender cannot deny having sent the message.</a:t>
            </a:r>
          </a:p>
        </p:txBody>
      </p:sp>
      <p:sp>
        <p:nvSpPr>
          <p:cNvPr id="6" name="TextBox 5">
            <a:extLst>
              <a:ext uri="{FF2B5EF4-FFF2-40B4-BE49-F238E27FC236}">
                <a16:creationId xmlns:a16="http://schemas.microsoft.com/office/drawing/2014/main" id="{266D61C5-3BBA-17CE-6026-44BFE8B87AE2}"/>
              </a:ext>
            </a:extLst>
          </p:cNvPr>
          <p:cNvSpPr txBox="1"/>
          <p:nvPr/>
        </p:nvSpPr>
        <p:spPr>
          <a:xfrm>
            <a:off x="303173" y="4359935"/>
            <a:ext cx="8736687" cy="400110"/>
          </a:xfrm>
          <a:prstGeom prst="rect">
            <a:avLst/>
          </a:prstGeom>
          <a:noFill/>
        </p:spPr>
        <p:txBody>
          <a:bodyPr wrap="none" rtlCol="1">
            <a:spAutoFit/>
          </a:bodyPr>
          <a:lstStyle/>
          <a:p>
            <a:r>
              <a:rPr lang="en-US" sz="2000" dirty="0">
                <a:latin typeface="David" panose="020E0502060401010101" pitchFamily="34" charset="-79"/>
                <a:cs typeface="David" panose="020E0502060401010101" pitchFamily="34" charset="-79"/>
              </a:rPr>
              <a:t>Digital signatures are essential in email, financial transactions, and legal documents.</a:t>
            </a:r>
            <a:endParaRPr lang="he-IL" sz="2000" dirty="0">
              <a:latin typeface="David" panose="020E0502060401010101" pitchFamily="34" charset="-79"/>
              <a:cs typeface="David" panose="020E0502060401010101" pitchFamily="34" charset="-79"/>
            </a:endParaRPr>
          </a:p>
        </p:txBody>
      </p:sp>
      <p:pic>
        <p:nvPicPr>
          <p:cNvPr id="4100" name="Picture 4" descr="Digital Signature: How Does It Work?">
            <a:extLst>
              <a:ext uri="{FF2B5EF4-FFF2-40B4-BE49-F238E27FC236}">
                <a16:creationId xmlns:a16="http://schemas.microsoft.com/office/drawing/2014/main" id="{E9D32A75-0704-07CD-74EF-3B3F5AD04A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1639" y="4570551"/>
            <a:ext cx="3002379" cy="15762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2736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8" name="Freeform: Shape 17">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19" name="Freeform: Shape 18">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20" name="Freeform: Shape 19">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grpSp>
      <p:sp>
        <p:nvSpPr>
          <p:cNvPr id="3" name="TextBox 2">
            <a:extLst>
              <a:ext uri="{FF2B5EF4-FFF2-40B4-BE49-F238E27FC236}">
                <a16:creationId xmlns:a16="http://schemas.microsoft.com/office/drawing/2014/main" id="{A6EDEA1C-73F9-8F62-C81C-122A45FBDEDB}"/>
              </a:ext>
            </a:extLst>
          </p:cNvPr>
          <p:cNvSpPr txBox="1"/>
          <p:nvPr/>
        </p:nvSpPr>
        <p:spPr>
          <a:xfrm>
            <a:off x="1120835" y="1583147"/>
            <a:ext cx="10227480" cy="400110"/>
          </a:xfrm>
          <a:prstGeom prst="rect">
            <a:avLst/>
          </a:prstGeom>
          <a:noFill/>
        </p:spPr>
        <p:txBody>
          <a:bodyPr wrap="none" rtlCol="1">
            <a:spAutoFit/>
          </a:bodyPr>
          <a:lstStyle/>
          <a:p>
            <a:r>
              <a:rPr lang="en-US" sz="2000" dirty="0">
                <a:latin typeface="David" panose="020E0502060401010101" pitchFamily="34" charset="-79"/>
                <a:cs typeface="David" panose="020E0502060401010101" pitchFamily="34" charset="-79"/>
              </a:rPr>
              <a:t>Schnorr Signature is a digital signature algorithm known for its simplicity, efficiency, and security.</a:t>
            </a:r>
          </a:p>
        </p:txBody>
      </p:sp>
      <p:sp>
        <p:nvSpPr>
          <p:cNvPr id="39" name="TextBox 38">
            <a:extLst>
              <a:ext uri="{FF2B5EF4-FFF2-40B4-BE49-F238E27FC236}">
                <a16:creationId xmlns:a16="http://schemas.microsoft.com/office/drawing/2014/main" id="{D55C482C-CAB8-4B6F-F6A4-AE24CD4B2CF7}"/>
              </a:ext>
            </a:extLst>
          </p:cNvPr>
          <p:cNvSpPr txBox="1"/>
          <p:nvPr/>
        </p:nvSpPr>
        <p:spPr>
          <a:xfrm>
            <a:off x="2197443" y="416851"/>
            <a:ext cx="8073958" cy="923622"/>
          </a:xfrm>
          <a:prstGeom prst="rect">
            <a:avLst/>
          </a:prstGeom>
        </p:spPr>
        <p:txBody>
          <a:bodyPr vert="horz" lIns="91440" tIns="45720" rIns="91440" bIns="45720" rtlCol="0" anchor="t">
            <a:normAutofit/>
          </a:bodyPr>
          <a:lstStyle/>
          <a:p>
            <a:pPr algn="ctr">
              <a:lnSpc>
                <a:spcPct val="90000"/>
              </a:lnSpc>
              <a:spcBef>
                <a:spcPct val="0"/>
              </a:spcBef>
              <a:spcAft>
                <a:spcPts val="600"/>
              </a:spcAft>
            </a:pPr>
            <a:r>
              <a:rPr lang="en-US" sz="5400" kern="1200" dirty="0">
                <a:solidFill>
                  <a:schemeClr val="accent1">
                    <a:lumMod val="75000"/>
                  </a:schemeClr>
                </a:solidFill>
                <a:latin typeface="David" panose="020E0502060401010101" pitchFamily="34" charset="-79"/>
                <a:ea typeface="+mj-ea"/>
                <a:cs typeface="David" panose="020E0502060401010101" pitchFamily="34" charset="-79"/>
              </a:rPr>
              <a:t>What is Schnorr Signature ?</a:t>
            </a:r>
          </a:p>
        </p:txBody>
      </p:sp>
      <p:sp>
        <p:nvSpPr>
          <p:cNvPr id="4" name="TextBox 3">
            <a:extLst>
              <a:ext uri="{FF2B5EF4-FFF2-40B4-BE49-F238E27FC236}">
                <a16:creationId xmlns:a16="http://schemas.microsoft.com/office/drawing/2014/main" id="{1B9B9DE8-8E4F-521F-E9B5-1D921EF34674}"/>
              </a:ext>
            </a:extLst>
          </p:cNvPr>
          <p:cNvSpPr txBox="1"/>
          <p:nvPr/>
        </p:nvSpPr>
        <p:spPr>
          <a:xfrm>
            <a:off x="871568" y="2568466"/>
            <a:ext cx="9092554" cy="2362185"/>
          </a:xfrm>
          <a:prstGeom prst="rect">
            <a:avLst/>
          </a:prstGeom>
          <a:noFill/>
        </p:spPr>
        <p:txBody>
          <a:bodyPr wrap="none" rtlCol="1">
            <a:spAutoFit/>
          </a:bodyPr>
          <a:lstStyle/>
          <a:p>
            <a:pPr marL="285750" indent="-285750">
              <a:lnSpc>
                <a:spcPct val="150000"/>
              </a:lnSpc>
              <a:buFont typeface="Courier New" panose="02070309020205020404" pitchFamily="49" charset="0"/>
              <a:buChar char="o"/>
            </a:pPr>
            <a:r>
              <a:rPr lang="en-US" sz="2000" b="1" dirty="0">
                <a:latin typeface="David" panose="020E0502060401010101" pitchFamily="34" charset="-79"/>
                <a:cs typeface="David" panose="020E0502060401010101" pitchFamily="34" charset="-79"/>
              </a:rPr>
              <a:t>Invented by: </a:t>
            </a:r>
            <a:r>
              <a:rPr lang="en-US" sz="2000" dirty="0">
                <a:latin typeface="David" panose="020E0502060401010101" pitchFamily="34" charset="-79"/>
                <a:cs typeface="David" panose="020E0502060401010101" pitchFamily="34" charset="-79"/>
              </a:rPr>
              <a:t>Claus-Peter Schnorr.</a:t>
            </a:r>
          </a:p>
          <a:p>
            <a:pPr marL="285750" indent="-285750">
              <a:lnSpc>
                <a:spcPct val="150000"/>
              </a:lnSpc>
              <a:buFont typeface="Courier New" panose="02070309020205020404" pitchFamily="49" charset="0"/>
              <a:buChar char="o"/>
            </a:pPr>
            <a:r>
              <a:rPr lang="en-US" sz="2000" b="1" dirty="0">
                <a:latin typeface="David" panose="020E0502060401010101" pitchFamily="34" charset="-79"/>
                <a:cs typeface="David" panose="020E0502060401010101" pitchFamily="34" charset="-79"/>
              </a:rPr>
              <a:t>Advantages: </a:t>
            </a:r>
          </a:p>
          <a:p>
            <a:pPr marL="800100" lvl="1" indent="-342900">
              <a:lnSpc>
                <a:spcPct val="150000"/>
              </a:lnSpc>
              <a:buFont typeface="Arial" panose="020B0604020202020204" pitchFamily="34" charset="0"/>
              <a:buChar char="•"/>
            </a:pPr>
            <a:r>
              <a:rPr lang="en-US" sz="2000" dirty="0">
                <a:latin typeface="David" panose="020E0502060401010101" pitchFamily="34" charset="-79"/>
                <a:cs typeface="David" panose="020E0502060401010101" pitchFamily="34" charset="-79"/>
              </a:rPr>
              <a:t>More efficient than many other digital signature algorithms.</a:t>
            </a:r>
          </a:p>
          <a:p>
            <a:pPr marL="800100" lvl="1" indent="-342900">
              <a:lnSpc>
                <a:spcPct val="150000"/>
              </a:lnSpc>
              <a:buFont typeface="Arial" panose="020B0604020202020204" pitchFamily="34" charset="0"/>
              <a:buChar char="•"/>
            </a:pPr>
            <a:r>
              <a:rPr lang="en-US" sz="2000" dirty="0">
                <a:latin typeface="David" panose="020E0502060401010101" pitchFamily="34" charset="-79"/>
                <a:cs typeface="David" panose="020E0502060401010101" pitchFamily="34" charset="-79"/>
              </a:rPr>
              <a:t>Provides strong security guarantees.</a:t>
            </a:r>
          </a:p>
          <a:p>
            <a:pPr marL="342900" indent="-342900">
              <a:lnSpc>
                <a:spcPct val="150000"/>
              </a:lnSpc>
              <a:buFont typeface="Courier New" panose="02070309020205020404" pitchFamily="49" charset="0"/>
              <a:buChar char="o"/>
            </a:pPr>
            <a:r>
              <a:rPr lang="en-US" sz="2000" b="1" dirty="0">
                <a:latin typeface="David" panose="020E0502060401010101" pitchFamily="34" charset="-79"/>
                <a:cs typeface="David" panose="020E0502060401010101" pitchFamily="34" charset="-79"/>
              </a:rPr>
              <a:t>Applications: </a:t>
            </a:r>
            <a:r>
              <a:rPr lang="en-US" sz="2000" dirty="0">
                <a:latin typeface="David" panose="020E0502060401010101" pitchFamily="34" charset="-79"/>
                <a:cs typeface="David" panose="020E0502060401010101" pitchFamily="34" charset="-79"/>
              </a:rPr>
              <a:t>Used in various cryptographic protocols and blockchain technologies.</a:t>
            </a:r>
          </a:p>
        </p:txBody>
      </p:sp>
      <p:pic>
        <p:nvPicPr>
          <p:cNvPr id="1026" name="Picture 2" descr="Claus P. Schnorr - Wikipedia">
            <a:extLst>
              <a:ext uri="{FF2B5EF4-FFF2-40B4-BE49-F238E27FC236}">
                <a16:creationId xmlns:a16="http://schemas.microsoft.com/office/drawing/2014/main" id="{A2111E4B-175E-E497-B663-59E17E71BA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2573" y="4874744"/>
            <a:ext cx="1890670" cy="173941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824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8" name="Freeform: Shape 17">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19" name="Freeform: Shape 18">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20" name="Freeform: Shape 19">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grpSp>
      <p:sp>
        <p:nvSpPr>
          <p:cNvPr id="39" name="TextBox 38">
            <a:extLst>
              <a:ext uri="{FF2B5EF4-FFF2-40B4-BE49-F238E27FC236}">
                <a16:creationId xmlns:a16="http://schemas.microsoft.com/office/drawing/2014/main" id="{D55C482C-CAB8-4B6F-F6A4-AE24CD4B2CF7}"/>
              </a:ext>
            </a:extLst>
          </p:cNvPr>
          <p:cNvSpPr txBox="1"/>
          <p:nvPr/>
        </p:nvSpPr>
        <p:spPr>
          <a:xfrm>
            <a:off x="1801375" y="73185"/>
            <a:ext cx="8073958" cy="923622"/>
          </a:xfrm>
          <a:prstGeom prst="rect">
            <a:avLst/>
          </a:prstGeom>
        </p:spPr>
        <p:txBody>
          <a:bodyPr vert="horz" lIns="91440" tIns="45720" rIns="91440" bIns="45720" rtlCol="0" anchor="t">
            <a:normAutofit/>
          </a:bodyPr>
          <a:lstStyle/>
          <a:p>
            <a:pPr algn="ctr">
              <a:lnSpc>
                <a:spcPct val="90000"/>
              </a:lnSpc>
              <a:spcBef>
                <a:spcPct val="0"/>
              </a:spcBef>
              <a:spcAft>
                <a:spcPts val="600"/>
              </a:spcAft>
            </a:pPr>
            <a:r>
              <a:rPr lang="en-US" sz="4400" kern="1200" dirty="0">
                <a:solidFill>
                  <a:schemeClr val="accent1">
                    <a:lumMod val="75000"/>
                  </a:schemeClr>
                </a:solidFill>
                <a:latin typeface="David" panose="020E0502060401010101" pitchFamily="34" charset="-79"/>
                <a:ea typeface="+mj-ea"/>
                <a:cs typeface="David" panose="020E0502060401010101" pitchFamily="34" charset="-79"/>
              </a:rPr>
              <a:t>Schnorr Signature Flow Diagrams</a:t>
            </a:r>
          </a:p>
        </p:txBody>
      </p:sp>
      <p:grpSp>
        <p:nvGrpSpPr>
          <p:cNvPr id="37" name="Group 36">
            <a:extLst>
              <a:ext uri="{FF2B5EF4-FFF2-40B4-BE49-F238E27FC236}">
                <a16:creationId xmlns:a16="http://schemas.microsoft.com/office/drawing/2014/main" id="{E9D22BCE-07CE-C130-0F48-A82187EE2B5C}"/>
              </a:ext>
            </a:extLst>
          </p:cNvPr>
          <p:cNvGrpSpPr/>
          <p:nvPr/>
        </p:nvGrpSpPr>
        <p:grpSpPr>
          <a:xfrm>
            <a:off x="8476382" y="800429"/>
            <a:ext cx="1315720" cy="1310403"/>
            <a:chOff x="9733100" y="1265270"/>
            <a:chExt cx="1315720" cy="1310403"/>
          </a:xfrm>
        </p:grpSpPr>
        <p:sp>
          <p:nvSpPr>
            <p:cNvPr id="5" name="TextBox 4">
              <a:extLst>
                <a:ext uri="{FF2B5EF4-FFF2-40B4-BE49-F238E27FC236}">
                  <a16:creationId xmlns:a16="http://schemas.microsoft.com/office/drawing/2014/main" id="{AC558AD5-5B29-4852-684A-481407265687}"/>
                </a:ext>
              </a:extLst>
            </p:cNvPr>
            <p:cNvSpPr txBox="1"/>
            <p:nvPr/>
          </p:nvSpPr>
          <p:spPr>
            <a:xfrm>
              <a:off x="9895356" y="2175563"/>
              <a:ext cx="1008609" cy="400110"/>
            </a:xfrm>
            <a:prstGeom prst="rect">
              <a:avLst/>
            </a:prstGeom>
            <a:noFill/>
            <a:ln w="19050">
              <a:solidFill>
                <a:schemeClr val="accent2">
                  <a:lumMod val="75000"/>
                </a:schemeClr>
              </a:solidFill>
            </a:ln>
          </p:spPr>
          <p:txBody>
            <a:bodyPr wrap="none" rtlCol="1">
              <a:spAutoFit/>
            </a:bodyPr>
            <a:lstStyle/>
            <a:p>
              <a:r>
                <a:rPr lang="en-US" sz="2000" dirty="0">
                  <a:ln w="0"/>
                  <a:solidFill>
                    <a:schemeClr val="accent1"/>
                  </a:solidFill>
                  <a:effectLst>
                    <a:outerShdw blurRad="38100" dist="25400" dir="5400000" algn="ctr" rotWithShape="0">
                      <a:srgbClr val="6E747A">
                        <a:alpha val="43000"/>
                      </a:srgbClr>
                    </a:outerShdw>
                  </a:effectLst>
                  <a:latin typeface="David" panose="020E0502060401010101" pitchFamily="34" charset="-79"/>
                  <a:cs typeface="David" panose="020E0502060401010101" pitchFamily="34" charset="-79"/>
                </a:rPr>
                <a:t>receiver</a:t>
              </a:r>
            </a:p>
          </p:txBody>
        </p:sp>
        <p:sp>
          <p:nvSpPr>
            <p:cNvPr id="9" name="TextBox 8">
              <a:extLst>
                <a:ext uri="{FF2B5EF4-FFF2-40B4-BE49-F238E27FC236}">
                  <a16:creationId xmlns:a16="http://schemas.microsoft.com/office/drawing/2014/main" id="{6A520700-8D7E-F0B4-D78B-126F6325EC41}"/>
                </a:ext>
              </a:extLst>
            </p:cNvPr>
            <p:cNvSpPr txBox="1"/>
            <p:nvPr/>
          </p:nvSpPr>
          <p:spPr>
            <a:xfrm>
              <a:off x="9733100" y="1713658"/>
              <a:ext cx="961221" cy="369332"/>
            </a:xfrm>
            <a:prstGeom prst="rect">
              <a:avLst/>
            </a:prstGeom>
            <a:noFill/>
          </p:spPr>
          <p:txBody>
            <a:bodyPr wrap="square" rtlCol="1">
              <a:spAutoFit/>
            </a:bodyPr>
            <a:lstStyle/>
            <a:p>
              <a:r>
                <a:rPr lang="en-US" dirty="0">
                  <a:latin typeface="David "/>
                </a:rPr>
                <a:t>Bob</a:t>
              </a:r>
              <a:endParaRPr lang="he-IL" dirty="0">
                <a:latin typeface="David "/>
              </a:endParaRPr>
            </a:p>
          </p:txBody>
        </p:sp>
        <p:pic>
          <p:nvPicPr>
            <p:cNvPr id="10" name="Graphic 9" descr="Male profile outline">
              <a:extLst>
                <a:ext uri="{FF2B5EF4-FFF2-40B4-BE49-F238E27FC236}">
                  <a16:creationId xmlns:a16="http://schemas.microsoft.com/office/drawing/2014/main" id="{80169076-BDF3-62D9-A8E7-F838B56400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34420" y="1265270"/>
              <a:ext cx="914400" cy="914400"/>
            </a:xfrm>
            <a:prstGeom prst="rect">
              <a:avLst/>
            </a:prstGeom>
          </p:spPr>
        </p:pic>
      </p:grpSp>
      <p:grpSp>
        <p:nvGrpSpPr>
          <p:cNvPr id="36" name="Group 35">
            <a:extLst>
              <a:ext uri="{FF2B5EF4-FFF2-40B4-BE49-F238E27FC236}">
                <a16:creationId xmlns:a16="http://schemas.microsoft.com/office/drawing/2014/main" id="{8C42797E-223D-3903-4D0B-DBD080C6FCC1}"/>
              </a:ext>
            </a:extLst>
          </p:cNvPr>
          <p:cNvGrpSpPr/>
          <p:nvPr/>
        </p:nvGrpSpPr>
        <p:grpSpPr>
          <a:xfrm>
            <a:off x="242241" y="259143"/>
            <a:ext cx="1549895" cy="1285389"/>
            <a:chOff x="908717" y="1389810"/>
            <a:chExt cx="1549895" cy="1285389"/>
          </a:xfrm>
        </p:grpSpPr>
        <p:sp>
          <p:nvSpPr>
            <p:cNvPr id="2" name="TextBox 1">
              <a:extLst>
                <a:ext uri="{FF2B5EF4-FFF2-40B4-BE49-F238E27FC236}">
                  <a16:creationId xmlns:a16="http://schemas.microsoft.com/office/drawing/2014/main" id="{AE496A70-56D6-B6E7-0E8B-455E7A708D93}"/>
                </a:ext>
              </a:extLst>
            </p:cNvPr>
            <p:cNvSpPr txBox="1"/>
            <p:nvPr/>
          </p:nvSpPr>
          <p:spPr>
            <a:xfrm>
              <a:off x="1128032" y="2275089"/>
              <a:ext cx="853119" cy="400110"/>
            </a:xfrm>
            <a:prstGeom prst="rect">
              <a:avLst/>
            </a:prstGeom>
            <a:noFill/>
            <a:ln w="19050">
              <a:solidFill>
                <a:schemeClr val="accent2">
                  <a:lumMod val="75000"/>
                </a:schemeClr>
              </a:solidFill>
            </a:ln>
          </p:spPr>
          <p:txBody>
            <a:bodyPr wrap="none" rtlCol="1">
              <a:spAutoFit/>
            </a:bodyPr>
            <a:lstStyle/>
            <a:p>
              <a:r>
                <a:rPr lang="en-US" sz="2000" dirty="0">
                  <a:ln w="0"/>
                  <a:solidFill>
                    <a:schemeClr val="accent1"/>
                  </a:solidFill>
                  <a:effectLst>
                    <a:outerShdw blurRad="38100" dist="25400" dir="5400000" algn="ctr" rotWithShape="0">
                      <a:srgbClr val="6E747A">
                        <a:alpha val="43000"/>
                      </a:srgbClr>
                    </a:outerShdw>
                  </a:effectLst>
                  <a:latin typeface="David" panose="020E0502060401010101" pitchFamily="34" charset="-79"/>
                  <a:cs typeface="David" panose="020E0502060401010101" pitchFamily="34" charset="-79"/>
                </a:rPr>
                <a:t>sender</a:t>
              </a:r>
            </a:p>
          </p:txBody>
        </p:sp>
        <p:sp>
          <p:nvSpPr>
            <p:cNvPr id="8" name="TextBox 7">
              <a:extLst>
                <a:ext uri="{FF2B5EF4-FFF2-40B4-BE49-F238E27FC236}">
                  <a16:creationId xmlns:a16="http://schemas.microsoft.com/office/drawing/2014/main" id="{714F4C8D-A9F0-C64E-CE00-DC8D87C98260}"/>
                </a:ext>
              </a:extLst>
            </p:cNvPr>
            <p:cNvSpPr txBox="1"/>
            <p:nvPr/>
          </p:nvSpPr>
          <p:spPr>
            <a:xfrm>
              <a:off x="1725403" y="1828813"/>
              <a:ext cx="733209" cy="369332"/>
            </a:xfrm>
            <a:prstGeom prst="rect">
              <a:avLst/>
            </a:prstGeom>
            <a:noFill/>
          </p:spPr>
          <p:txBody>
            <a:bodyPr wrap="square" rtlCol="1">
              <a:spAutoFit/>
            </a:bodyPr>
            <a:lstStyle/>
            <a:p>
              <a:r>
                <a:rPr lang="en-US" dirty="0">
                  <a:latin typeface="David "/>
                </a:rPr>
                <a:t>Alice</a:t>
              </a:r>
              <a:endParaRPr lang="he-IL" dirty="0">
                <a:latin typeface="David "/>
              </a:endParaRPr>
            </a:p>
          </p:txBody>
        </p:sp>
        <p:pic>
          <p:nvPicPr>
            <p:cNvPr id="11" name="Graphic 10" descr="Female Profile outline">
              <a:extLst>
                <a:ext uri="{FF2B5EF4-FFF2-40B4-BE49-F238E27FC236}">
                  <a16:creationId xmlns:a16="http://schemas.microsoft.com/office/drawing/2014/main" id="{9BF19C11-2459-1329-0E17-B1ADF990D3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8717" y="1389810"/>
              <a:ext cx="914400" cy="914400"/>
            </a:xfrm>
            <a:prstGeom prst="rect">
              <a:avLst/>
            </a:prstGeom>
          </p:spPr>
        </p:pic>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4AF8CB9-199C-2D85-25E6-43BCCFC66DFF}"/>
                  </a:ext>
                </a:extLst>
              </p:cNvPr>
              <p:cNvSpPr txBox="1"/>
              <p:nvPr/>
            </p:nvSpPr>
            <p:spPr>
              <a:xfrm>
                <a:off x="526264" y="1803055"/>
                <a:ext cx="3286487" cy="307777"/>
              </a:xfrm>
              <a:prstGeom prst="rect">
                <a:avLst/>
              </a:prstGeom>
              <a:noFill/>
            </p:spPr>
            <p:txBody>
              <a:bodyPr wrap="square" rtlCol="1">
                <a:spAutoFit/>
              </a:bodyPr>
              <a:lstStyle/>
              <a:p>
                <a:r>
                  <a:rPr lang="en-US" sz="1400" dirty="0">
                    <a:solidFill>
                      <a:schemeClr val="accent5">
                        <a:lumMod val="50000"/>
                      </a:schemeClr>
                    </a:solidFill>
                    <a:latin typeface="David "/>
                  </a:rPr>
                  <a:t>choose random private key </a:t>
                </a:r>
                <a14:m>
                  <m:oMath xmlns:m="http://schemas.openxmlformats.org/officeDocument/2006/math">
                    <m:r>
                      <a:rPr lang="en-US" sz="1400" b="0" i="1" smtClean="0">
                        <a:solidFill>
                          <a:schemeClr val="accent5">
                            <a:lumMod val="50000"/>
                          </a:schemeClr>
                        </a:solidFill>
                        <a:latin typeface="Cambria Math" panose="02040503050406030204" pitchFamily="18" charset="0"/>
                      </a:rPr>
                      <m:t>𝑠</m:t>
                    </m:r>
                    <m:r>
                      <a:rPr lang="en-US" sz="1400" b="0" i="1" smtClean="0">
                        <a:solidFill>
                          <a:schemeClr val="accent5">
                            <a:lumMod val="50000"/>
                          </a:schemeClr>
                        </a:solidFill>
                        <a:latin typeface="Cambria Math" panose="02040503050406030204" pitchFamily="18" charset="0"/>
                      </a:rPr>
                      <m:t>:  (</m:t>
                    </m:r>
                    <m:r>
                      <a:rPr lang="en-US" sz="1400" b="0" i="1" smtClean="0">
                        <a:solidFill>
                          <a:schemeClr val="accent5">
                            <a:lumMod val="50000"/>
                          </a:schemeClr>
                        </a:solidFill>
                        <a:latin typeface="Cambria Math" panose="02040503050406030204" pitchFamily="18" charset="0"/>
                      </a:rPr>
                      <m:t>0</m:t>
                    </m:r>
                    <m:r>
                      <a:rPr lang="en-US" sz="1400" b="0" i="1" smtClean="0">
                        <a:solidFill>
                          <a:schemeClr val="accent5">
                            <a:lumMod val="50000"/>
                          </a:schemeClr>
                        </a:solidFill>
                        <a:latin typeface="Cambria Math" panose="02040503050406030204" pitchFamily="18" charset="0"/>
                      </a:rPr>
                      <m:t>&lt;</m:t>
                    </m:r>
                    <m:r>
                      <a:rPr lang="en-US" sz="1400" b="0" i="1" smtClean="0">
                        <a:solidFill>
                          <a:schemeClr val="accent5">
                            <a:lumMod val="50000"/>
                          </a:schemeClr>
                        </a:solidFill>
                        <a:latin typeface="Cambria Math" panose="02040503050406030204" pitchFamily="18" charset="0"/>
                      </a:rPr>
                      <m:t>𝑠</m:t>
                    </m:r>
                    <m:r>
                      <a:rPr lang="en-US" sz="1400" b="0" i="1" smtClean="0">
                        <a:solidFill>
                          <a:schemeClr val="accent5">
                            <a:lumMod val="50000"/>
                          </a:schemeClr>
                        </a:solidFill>
                        <a:latin typeface="Cambria Math" panose="02040503050406030204" pitchFamily="18" charset="0"/>
                      </a:rPr>
                      <m:t>&lt;</m:t>
                    </m:r>
                    <m:r>
                      <a:rPr lang="en-US" sz="1400" b="0" i="1" smtClean="0">
                        <a:solidFill>
                          <a:schemeClr val="accent5">
                            <a:lumMod val="50000"/>
                          </a:schemeClr>
                        </a:solidFill>
                        <a:latin typeface="Cambria Math" panose="02040503050406030204" pitchFamily="18" charset="0"/>
                      </a:rPr>
                      <m:t>𝑄</m:t>
                    </m:r>
                  </m:oMath>
                </a14:m>
                <a:r>
                  <a:rPr lang="en-US" sz="1400" dirty="0">
                    <a:solidFill>
                      <a:schemeClr val="accent5">
                        <a:lumMod val="50000"/>
                      </a:schemeClr>
                    </a:solidFill>
                    <a:latin typeface="David "/>
                  </a:rPr>
                  <a:t>)</a:t>
                </a:r>
                <a:endParaRPr lang="he-IL" sz="1400" dirty="0">
                  <a:solidFill>
                    <a:schemeClr val="accent5">
                      <a:lumMod val="50000"/>
                    </a:schemeClr>
                  </a:solidFill>
                  <a:latin typeface="David "/>
                </a:endParaRPr>
              </a:p>
            </p:txBody>
          </p:sp>
        </mc:Choice>
        <mc:Fallback xmlns="">
          <p:sp>
            <p:nvSpPr>
              <p:cNvPr id="12" name="TextBox 11">
                <a:extLst>
                  <a:ext uri="{FF2B5EF4-FFF2-40B4-BE49-F238E27FC236}">
                    <a16:creationId xmlns:a16="http://schemas.microsoft.com/office/drawing/2014/main" id="{44AF8CB9-199C-2D85-25E6-43BCCFC66DFF}"/>
                  </a:ext>
                </a:extLst>
              </p:cNvPr>
              <p:cNvSpPr txBox="1">
                <a:spLocks noRot="1" noChangeAspect="1" noMove="1" noResize="1" noEditPoints="1" noAdjustHandles="1" noChangeArrowheads="1" noChangeShapeType="1" noTextEdit="1"/>
              </p:cNvSpPr>
              <p:nvPr/>
            </p:nvSpPr>
            <p:spPr>
              <a:xfrm>
                <a:off x="526264" y="1803055"/>
                <a:ext cx="3286487" cy="307777"/>
              </a:xfrm>
              <a:prstGeom prst="rect">
                <a:avLst/>
              </a:prstGeom>
              <a:blipFill>
                <a:blip r:embed="rId7"/>
                <a:stretch>
                  <a:fillRect l="-557" t="-2000" b="-22000"/>
                </a:stretch>
              </a:blipFill>
            </p:spPr>
            <p:txBody>
              <a:bodyPr/>
              <a:lstStyle/>
              <a:p>
                <a:r>
                  <a:rPr lang="he-IL">
                    <a:noFill/>
                  </a:rPr>
                  <a:t> </a:t>
                </a:r>
              </a:p>
            </p:txBody>
          </p:sp>
        </mc:Fallback>
      </mc:AlternateContent>
      <p:cxnSp>
        <p:nvCxnSpPr>
          <p:cNvPr id="14" name="Straight Arrow Connector 13">
            <a:extLst>
              <a:ext uri="{FF2B5EF4-FFF2-40B4-BE49-F238E27FC236}">
                <a16:creationId xmlns:a16="http://schemas.microsoft.com/office/drawing/2014/main" id="{9242FB9D-602B-8A59-F508-DD94E446A8F5}"/>
              </a:ext>
            </a:extLst>
          </p:cNvPr>
          <p:cNvCxnSpPr>
            <a:cxnSpLocks/>
          </p:cNvCxnSpPr>
          <p:nvPr/>
        </p:nvCxnSpPr>
        <p:spPr>
          <a:xfrm flipH="1">
            <a:off x="2705851" y="1529656"/>
            <a:ext cx="3666" cy="275320"/>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sp>
        <p:nvSpPr>
          <p:cNvPr id="21" name="Rectangle 20">
            <a:extLst>
              <a:ext uri="{FF2B5EF4-FFF2-40B4-BE49-F238E27FC236}">
                <a16:creationId xmlns:a16="http://schemas.microsoft.com/office/drawing/2014/main" id="{4D172B04-57BC-00D9-B551-0A6ED0D65F70}"/>
              </a:ext>
            </a:extLst>
          </p:cNvPr>
          <p:cNvSpPr/>
          <p:nvPr/>
        </p:nvSpPr>
        <p:spPr>
          <a:xfrm flipH="1">
            <a:off x="3858774" y="1045959"/>
            <a:ext cx="64036" cy="5555808"/>
          </a:xfrm>
          <a:prstGeom prst="rect">
            <a:avLst/>
          </a:prstGeom>
          <a:solidFill>
            <a:schemeClr val="accent2">
              <a:lumMod val="20000"/>
              <a:lumOff val="80000"/>
            </a:schemeClr>
          </a:solidFill>
          <a:ln>
            <a:solidFill>
              <a:schemeClr val="accent2">
                <a:lumMod val="75000"/>
              </a:schemeClr>
            </a:solidFill>
          </a:ln>
        </p:spPr>
        <p:style>
          <a:lnRef idx="1">
            <a:schemeClr val="accent2"/>
          </a:lnRef>
          <a:fillRef idx="2">
            <a:schemeClr val="accent2"/>
          </a:fillRef>
          <a:effectRef idx="1">
            <a:schemeClr val="accent2"/>
          </a:effectRef>
          <a:fontRef idx="minor">
            <a:schemeClr val="dk1"/>
          </a:fontRef>
        </p:style>
        <p:txBody>
          <a:bodyPr rtlCol="1" anchor="ctr"/>
          <a:lstStyle/>
          <a:p>
            <a:pPr algn="ctr"/>
            <a:endParaRPr lang="he-IL">
              <a:latin typeface="David "/>
            </a:endParaRPr>
          </a:p>
        </p:txBody>
      </p:sp>
      <p:cxnSp>
        <p:nvCxnSpPr>
          <p:cNvPr id="13" name="Straight Arrow Connector 12">
            <a:extLst>
              <a:ext uri="{FF2B5EF4-FFF2-40B4-BE49-F238E27FC236}">
                <a16:creationId xmlns:a16="http://schemas.microsoft.com/office/drawing/2014/main" id="{D9D79CDA-C829-586F-D215-2BAC7D5AF182}"/>
              </a:ext>
            </a:extLst>
          </p:cNvPr>
          <p:cNvCxnSpPr>
            <a:cxnSpLocks/>
          </p:cNvCxnSpPr>
          <p:nvPr/>
        </p:nvCxnSpPr>
        <p:spPr>
          <a:xfrm>
            <a:off x="3916654" y="5039559"/>
            <a:ext cx="3972102" cy="361237"/>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7F75F4A-F526-8AF1-6646-516DE223065D}"/>
                  </a:ext>
                </a:extLst>
              </p:cNvPr>
              <p:cNvSpPr txBox="1"/>
              <p:nvPr/>
            </p:nvSpPr>
            <p:spPr>
              <a:xfrm>
                <a:off x="4163507" y="926055"/>
                <a:ext cx="3564015" cy="1092607"/>
              </a:xfrm>
              <a:prstGeom prst="rect">
                <a:avLst/>
              </a:prstGeom>
              <a:solidFill>
                <a:srgbClr val="FFFFCC"/>
              </a:solidFill>
              <a:ln w="19050">
                <a:solidFill>
                  <a:schemeClr val="accent5">
                    <a:lumMod val="75000"/>
                  </a:schemeClr>
                </a:solidFill>
              </a:ln>
            </p:spPr>
            <p:txBody>
              <a:bodyPr wrap="square" rtlCol="1">
                <a:spAutoFit/>
              </a:bodyPr>
              <a:lstStyle/>
              <a:p>
                <a:r>
                  <a:rPr lang="en-US" sz="1300" b="1" dirty="0">
                    <a:solidFill>
                      <a:schemeClr val="accent5">
                        <a:lumMod val="50000"/>
                      </a:schemeClr>
                    </a:solidFill>
                    <a:latin typeface="David "/>
                  </a:rPr>
                  <a:t>Known publicly:</a:t>
                </a:r>
              </a:p>
              <a:p>
                <a:pPr marL="285750" indent="-285750">
                  <a:buFont typeface="Arial" panose="020B0604020202020204" pitchFamily="34" charset="0"/>
                  <a:buChar char="•"/>
                </a:pPr>
                <a14:m>
                  <m:oMath xmlns:m="http://schemas.openxmlformats.org/officeDocument/2006/math">
                    <m:r>
                      <a:rPr lang="en-US" sz="1300" b="0" i="1" smtClean="0">
                        <a:solidFill>
                          <a:schemeClr val="accent5">
                            <a:lumMod val="50000"/>
                          </a:schemeClr>
                        </a:solidFill>
                        <a:latin typeface="Cambria Math" panose="02040503050406030204" pitchFamily="18" charset="0"/>
                      </a:rPr>
                      <m:t>𝑃</m:t>
                    </m:r>
                  </m:oMath>
                </a14:m>
                <a:r>
                  <a:rPr lang="en-US" sz="1300" dirty="0">
                    <a:solidFill>
                      <a:schemeClr val="accent5">
                        <a:lumMod val="50000"/>
                      </a:schemeClr>
                    </a:solidFill>
                    <a:latin typeface="David "/>
                  </a:rPr>
                  <a:t>: big prime number</a:t>
                </a:r>
              </a:p>
              <a:p>
                <a:pPr marL="285750" indent="-285750">
                  <a:buFont typeface="Arial" panose="020B0604020202020204" pitchFamily="34" charset="0"/>
                  <a:buChar char="•"/>
                </a:pPr>
                <a14:m>
                  <m:oMath xmlns:m="http://schemas.openxmlformats.org/officeDocument/2006/math">
                    <m:r>
                      <a:rPr lang="en-US" sz="1300" b="0" i="1" smtClean="0">
                        <a:solidFill>
                          <a:schemeClr val="accent5">
                            <a:lumMod val="50000"/>
                          </a:schemeClr>
                        </a:solidFill>
                        <a:latin typeface="Cambria Math" panose="02040503050406030204" pitchFamily="18" charset="0"/>
                      </a:rPr>
                      <m:t>𝑄</m:t>
                    </m:r>
                  </m:oMath>
                </a14:m>
                <a:r>
                  <a:rPr lang="en-US" sz="1300" dirty="0">
                    <a:solidFill>
                      <a:schemeClr val="accent5">
                        <a:lumMod val="50000"/>
                      </a:schemeClr>
                    </a:solidFill>
                    <a:latin typeface="David "/>
                  </a:rPr>
                  <a:t>: factor of </a:t>
                </a:r>
                <a14:m>
                  <m:oMath xmlns:m="http://schemas.openxmlformats.org/officeDocument/2006/math">
                    <m:r>
                      <a:rPr lang="en-US" sz="1300" b="0" i="1" smtClean="0">
                        <a:solidFill>
                          <a:schemeClr val="accent5">
                            <a:lumMod val="50000"/>
                          </a:schemeClr>
                        </a:solidFill>
                        <a:latin typeface="Cambria Math" panose="02040503050406030204" pitchFamily="18" charset="0"/>
                      </a:rPr>
                      <m:t>(</m:t>
                    </m:r>
                    <m:r>
                      <a:rPr lang="en-US" sz="1300" b="0" i="1" smtClean="0">
                        <a:solidFill>
                          <a:schemeClr val="accent5">
                            <a:lumMod val="50000"/>
                          </a:schemeClr>
                        </a:solidFill>
                        <a:latin typeface="Cambria Math" panose="02040503050406030204" pitchFamily="18" charset="0"/>
                      </a:rPr>
                      <m:t>𝑃</m:t>
                    </m:r>
                    <m:r>
                      <a:rPr lang="en-US" sz="1300" b="0" i="1" smtClean="0">
                        <a:solidFill>
                          <a:schemeClr val="accent5">
                            <a:lumMod val="50000"/>
                          </a:schemeClr>
                        </a:solidFill>
                        <a:latin typeface="Cambria Math" panose="02040503050406030204" pitchFamily="18" charset="0"/>
                      </a:rPr>
                      <m:t>−</m:t>
                    </m:r>
                    <m:r>
                      <a:rPr lang="en-US" sz="1300" b="0" i="1" smtClean="0">
                        <a:solidFill>
                          <a:schemeClr val="accent5">
                            <a:lumMod val="50000"/>
                          </a:schemeClr>
                        </a:solidFill>
                        <a:latin typeface="Cambria Math" panose="02040503050406030204" pitchFamily="18" charset="0"/>
                      </a:rPr>
                      <m:t>1</m:t>
                    </m:r>
                    <m:r>
                      <a:rPr lang="en-US" sz="1300" b="0" i="1" smtClean="0">
                        <a:solidFill>
                          <a:schemeClr val="accent5">
                            <a:lumMod val="50000"/>
                          </a:schemeClr>
                        </a:solidFill>
                        <a:latin typeface="Cambria Math" panose="02040503050406030204" pitchFamily="18" charset="0"/>
                      </a:rPr>
                      <m:t>)</m:t>
                    </m:r>
                  </m:oMath>
                </a14:m>
                <a:endParaRPr lang="en-US" sz="1300" dirty="0">
                  <a:solidFill>
                    <a:schemeClr val="accent5">
                      <a:lumMod val="50000"/>
                    </a:schemeClr>
                  </a:solidFill>
                  <a:latin typeface="David "/>
                </a:endParaRPr>
              </a:p>
              <a:p>
                <a:pPr marL="285750" indent="-285750">
                  <a:buFont typeface="Arial" panose="020B0604020202020204" pitchFamily="34" charset="0"/>
                  <a:buChar char="•"/>
                </a:pPr>
                <a14:m>
                  <m:oMath xmlns:m="http://schemas.openxmlformats.org/officeDocument/2006/math">
                    <m:r>
                      <a:rPr lang="en-US" sz="1300" i="1" dirty="0" smtClean="0">
                        <a:solidFill>
                          <a:schemeClr val="accent5">
                            <a:lumMod val="50000"/>
                          </a:schemeClr>
                        </a:solidFill>
                        <a:latin typeface="Cambria Math" panose="02040503050406030204" pitchFamily="18" charset="0"/>
                      </a:rPr>
                      <m:t>𝐴</m:t>
                    </m:r>
                  </m:oMath>
                </a14:m>
                <a:r>
                  <a:rPr lang="en-US" sz="1300" dirty="0">
                    <a:solidFill>
                      <a:schemeClr val="accent5">
                        <a:lumMod val="50000"/>
                      </a:schemeClr>
                    </a:solidFill>
                    <a:latin typeface="David "/>
                  </a:rPr>
                  <a:t>: generator of the sub-group of </a:t>
                </a:r>
                <a14:m>
                  <m:oMath xmlns:m="http://schemas.openxmlformats.org/officeDocument/2006/math">
                    <m:r>
                      <a:rPr lang="en-US" sz="1300" i="1" dirty="0" smtClean="0">
                        <a:solidFill>
                          <a:schemeClr val="accent5">
                            <a:lumMod val="50000"/>
                          </a:schemeClr>
                        </a:solidFill>
                        <a:latin typeface="Cambria Math" panose="02040503050406030204" pitchFamily="18" charset="0"/>
                      </a:rPr>
                      <m:t>𝑃</m:t>
                    </m:r>
                  </m:oMath>
                </a14:m>
                <a:r>
                  <a:rPr lang="en-US" sz="1300" dirty="0">
                    <a:solidFill>
                      <a:schemeClr val="accent5">
                        <a:lumMod val="50000"/>
                      </a:schemeClr>
                    </a:solidFill>
                    <a:latin typeface="David "/>
                  </a:rPr>
                  <a:t> in order </a:t>
                </a:r>
                <a14:m>
                  <m:oMath xmlns:m="http://schemas.openxmlformats.org/officeDocument/2006/math">
                    <m:r>
                      <a:rPr lang="en-US" sz="1300" b="0" i="1" smtClean="0">
                        <a:solidFill>
                          <a:schemeClr val="accent5">
                            <a:lumMod val="50000"/>
                          </a:schemeClr>
                        </a:solidFill>
                        <a:latin typeface="Cambria Math" panose="02040503050406030204" pitchFamily="18" charset="0"/>
                      </a:rPr>
                      <m:t>𝑄</m:t>
                    </m:r>
                  </m:oMath>
                </a14:m>
                <a:endParaRPr lang="en-US" sz="1300" dirty="0">
                  <a:solidFill>
                    <a:schemeClr val="accent5">
                      <a:lumMod val="50000"/>
                    </a:schemeClr>
                  </a:solidFill>
                  <a:latin typeface="David "/>
                </a:endParaRPr>
              </a:p>
              <a:p>
                <a:pPr marL="285750" indent="-285750">
                  <a:buFont typeface="Arial" panose="020B0604020202020204" pitchFamily="34" charset="0"/>
                  <a:buChar char="•"/>
                </a:pPr>
                <a14:m>
                  <m:oMath xmlns:m="http://schemas.openxmlformats.org/officeDocument/2006/math">
                    <m:r>
                      <a:rPr lang="en-US" sz="1300" i="1" dirty="0">
                        <a:solidFill>
                          <a:schemeClr val="accent5">
                            <a:lumMod val="50000"/>
                          </a:schemeClr>
                        </a:solidFill>
                        <a:latin typeface="Cambria Math" panose="02040503050406030204" pitchFamily="18" charset="0"/>
                      </a:rPr>
                      <m:t>𝑉</m:t>
                    </m:r>
                  </m:oMath>
                </a14:m>
                <a:r>
                  <a:rPr lang="en-US" sz="1300" i="1" dirty="0">
                    <a:solidFill>
                      <a:schemeClr val="accent5">
                        <a:lumMod val="50000"/>
                      </a:schemeClr>
                    </a:solidFill>
                    <a:latin typeface="Cambria Math" panose="02040503050406030204" pitchFamily="18" charset="0"/>
                  </a:rPr>
                  <a:t>: </a:t>
                </a:r>
                <a14:m>
                  <m:oMath xmlns:m="http://schemas.openxmlformats.org/officeDocument/2006/math">
                    <m:sSup>
                      <m:sSupPr>
                        <m:ctrlPr>
                          <a:rPr lang="en-US" sz="1300" i="1">
                            <a:solidFill>
                              <a:schemeClr val="accent5">
                                <a:lumMod val="50000"/>
                              </a:schemeClr>
                            </a:solidFill>
                            <a:latin typeface="Cambria Math" panose="02040503050406030204" pitchFamily="18" charset="0"/>
                          </a:rPr>
                        </m:ctrlPr>
                      </m:sSupPr>
                      <m:e>
                        <m:r>
                          <a:rPr lang="en-US" sz="1300" i="1">
                            <a:solidFill>
                              <a:schemeClr val="accent5">
                                <a:lumMod val="50000"/>
                              </a:schemeClr>
                            </a:solidFill>
                            <a:latin typeface="Cambria Math" panose="02040503050406030204" pitchFamily="18" charset="0"/>
                          </a:rPr>
                          <m:t>𝐴</m:t>
                        </m:r>
                      </m:e>
                      <m:sup>
                        <m:r>
                          <a:rPr lang="en-US" sz="1300" i="1">
                            <a:solidFill>
                              <a:schemeClr val="accent5">
                                <a:lumMod val="50000"/>
                              </a:schemeClr>
                            </a:solidFill>
                            <a:latin typeface="Cambria Math" panose="02040503050406030204" pitchFamily="18" charset="0"/>
                          </a:rPr>
                          <m:t>−</m:t>
                        </m:r>
                        <m:r>
                          <a:rPr lang="en-US" sz="1300" i="1">
                            <a:solidFill>
                              <a:schemeClr val="accent5">
                                <a:lumMod val="50000"/>
                              </a:schemeClr>
                            </a:solidFill>
                            <a:latin typeface="Cambria Math" panose="02040503050406030204" pitchFamily="18" charset="0"/>
                          </a:rPr>
                          <m:t>𝑠</m:t>
                        </m:r>
                      </m:sup>
                    </m:sSup>
                    <m:r>
                      <a:rPr lang="en-US" sz="1300" i="1">
                        <a:solidFill>
                          <a:schemeClr val="accent5">
                            <a:lumMod val="50000"/>
                          </a:schemeClr>
                        </a:solidFill>
                        <a:latin typeface="Cambria Math" panose="02040503050406030204" pitchFamily="18" charset="0"/>
                      </a:rPr>
                      <m:t> </m:t>
                    </m:r>
                    <m:r>
                      <a:rPr lang="en-US" sz="1300" i="1">
                        <a:solidFill>
                          <a:schemeClr val="accent5">
                            <a:lumMod val="50000"/>
                          </a:schemeClr>
                        </a:solidFill>
                        <a:latin typeface="Cambria Math" panose="02040503050406030204" pitchFamily="18" charset="0"/>
                      </a:rPr>
                      <m:t>𝑚𝑜𝑑</m:t>
                    </m:r>
                    <m:r>
                      <a:rPr lang="en-US" sz="1300" i="1">
                        <a:solidFill>
                          <a:schemeClr val="accent5">
                            <a:lumMod val="50000"/>
                          </a:schemeClr>
                        </a:solidFill>
                        <a:latin typeface="Cambria Math" panose="02040503050406030204" pitchFamily="18" charset="0"/>
                      </a:rPr>
                      <m:t> </m:t>
                    </m:r>
                    <m:r>
                      <a:rPr lang="en-US" sz="1300" i="1">
                        <a:solidFill>
                          <a:schemeClr val="accent5">
                            <a:lumMod val="50000"/>
                          </a:schemeClr>
                        </a:solidFill>
                        <a:latin typeface="Cambria Math" panose="02040503050406030204" pitchFamily="18" charset="0"/>
                      </a:rPr>
                      <m:t>𝑃</m:t>
                    </m:r>
                  </m:oMath>
                </a14:m>
                <a:endParaRPr lang="he-IL" sz="1300" i="1" dirty="0">
                  <a:solidFill>
                    <a:schemeClr val="accent5">
                      <a:lumMod val="50000"/>
                    </a:schemeClr>
                  </a:solidFill>
                  <a:latin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37F75F4A-F526-8AF1-6646-516DE223065D}"/>
                  </a:ext>
                </a:extLst>
              </p:cNvPr>
              <p:cNvSpPr txBox="1">
                <a:spLocks noRot="1" noChangeAspect="1" noMove="1" noResize="1" noEditPoints="1" noAdjustHandles="1" noChangeArrowheads="1" noChangeShapeType="1" noTextEdit="1"/>
              </p:cNvSpPr>
              <p:nvPr/>
            </p:nvSpPr>
            <p:spPr>
              <a:xfrm>
                <a:off x="4163507" y="926055"/>
                <a:ext cx="3564015" cy="1092607"/>
              </a:xfrm>
              <a:prstGeom prst="rect">
                <a:avLst/>
              </a:prstGeom>
              <a:blipFill>
                <a:blip r:embed="rId8"/>
                <a:stretch>
                  <a:fillRect l="-170" b="-2747"/>
                </a:stretch>
              </a:blipFill>
              <a:ln w="19050">
                <a:solidFill>
                  <a:schemeClr val="accent5">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0965E6F-D5A3-3CCC-6E00-210C8C186E71}"/>
                  </a:ext>
                </a:extLst>
              </p:cNvPr>
              <p:cNvSpPr txBox="1"/>
              <p:nvPr/>
            </p:nvSpPr>
            <p:spPr>
              <a:xfrm>
                <a:off x="1656678" y="1240247"/>
                <a:ext cx="2133725" cy="307777"/>
              </a:xfrm>
              <a:prstGeom prst="rect">
                <a:avLst/>
              </a:prstGeom>
              <a:noFill/>
            </p:spPr>
            <p:txBody>
              <a:bodyPr wrap="square" rtlCol="1">
                <a:spAutoFit/>
              </a:bodyPr>
              <a:lstStyle/>
              <a:p>
                <a:r>
                  <a:rPr lang="en-US" sz="1400" dirty="0">
                    <a:solidFill>
                      <a:schemeClr val="accent5">
                        <a:lumMod val="50000"/>
                      </a:schemeClr>
                    </a:solidFill>
                    <a:latin typeface="David "/>
                  </a:rPr>
                  <a:t>write a msg </a:t>
                </a:r>
                <a14:m>
                  <m:oMath xmlns:m="http://schemas.openxmlformats.org/officeDocument/2006/math">
                    <m:r>
                      <a:rPr lang="en-US" sz="1400" b="0" i="1" smtClean="0">
                        <a:solidFill>
                          <a:schemeClr val="accent5">
                            <a:lumMod val="50000"/>
                          </a:schemeClr>
                        </a:solidFill>
                        <a:latin typeface="Cambria Math" panose="02040503050406030204" pitchFamily="18" charset="0"/>
                      </a:rPr>
                      <m:t>𝑀</m:t>
                    </m:r>
                  </m:oMath>
                </a14:m>
                <a:r>
                  <a:rPr lang="en-US" sz="1400" dirty="0">
                    <a:solidFill>
                      <a:schemeClr val="accent5">
                        <a:lumMod val="50000"/>
                      </a:schemeClr>
                    </a:solidFill>
                    <a:latin typeface="David "/>
                  </a:rPr>
                  <a:t> to be signed</a:t>
                </a:r>
                <a:endParaRPr lang="he-IL" sz="1400" dirty="0">
                  <a:solidFill>
                    <a:schemeClr val="accent5">
                      <a:lumMod val="50000"/>
                    </a:schemeClr>
                  </a:solidFill>
                  <a:latin typeface="David "/>
                </a:endParaRPr>
              </a:p>
            </p:txBody>
          </p:sp>
        </mc:Choice>
        <mc:Fallback xmlns="">
          <p:sp>
            <p:nvSpPr>
              <p:cNvPr id="23" name="TextBox 22">
                <a:extLst>
                  <a:ext uri="{FF2B5EF4-FFF2-40B4-BE49-F238E27FC236}">
                    <a16:creationId xmlns:a16="http://schemas.microsoft.com/office/drawing/2014/main" id="{60965E6F-D5A3-3CCC-6E00-210C8C186E71}"/>
                  </a:ext>
                </a:extLst>
              </p:cNvPr>
              <p:cNvSpPr txBox="1">
                <a:spLocks noRot="1" noChangeAspect="1" noMove="1" noResize="1" noEditPoints="1" noAdjustHandles="1" noChangeArrowheads="1" noChangeShapeType="1" noTextEdit="1"/>
              </p:cNvSpPr>
              <p:nvPr/>
            </p:nvSpPr>
            <p:spPr>
              <a:xfrm>
                <a:off x="1656678" y="1240247"/>
                <a:ext cx="2133725" cy="307777"/>
              </a:xfrm>
              <a:prstGeom prst="rect">
                <a:avLst/>
              </a:prstGeom>
              <a:blipFill>
                <a:blip r:embed="rId9"/>
                <a:stretch>
                  <a:fillRect l="-857" b="-21569"/>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EFCE810-33D2-FA96-C605-C8AB94F20F2E}"/>
                  </a:ext>
                </a:extLst>
              </p:cNvPr>
              <p:cNvSpPr txBox="1"/>
              <p:nvPr/>
            </p:nvSpPr>
            <p:spPr>
              <a:xfrm>
                <a:off x="1409944" y="2423957"/>
                <a:ext cx="2314899" cy="307777"/>
              </a:xfrm>
              <a:prstGeom prst="rect">
                <a:avLst/>
              </a:prstGeom>
              <a:noFill/>
            </p:spPr>
            <p:txBody>
              <a:bodyPr wrap="square" rtlCol="1">
                <a:spAutoFit/>
              </a:bodyPr>
              <a:lstStyle/>
              <a:p>
                <a:r>
                  <a:rPr lang="en-US" sz="1400" dirty="0">
                    <a:solidFill>
                      <a:schemeClr val="accent5">
                        <a:lumMod val="50000"/>
                      </a:schemeClr>
                    </a:solidFill>
                    <a:latin typeface="David "/>
                  </a:rPr>
                  <a:t>random value r</a:t>
                </a:r>
                <a14:m>
                  <m:oMath xmlns:m="http://schemas.openxmlformats.org/officeDocument/2006/math">
                    <m:r>
                      <a:rPr lang="en-US" sz="1400" b="0" i="1" smtClean="0">
                        <a:solidFill>
                          <a:schemeClr val="accent5">
                            <a:lumMod val="50000"/>
                          </a:schemeClr>
                        </a:solidFill>
                        <a:latin typeface="Cambria Math" panose="02040503050406030204" pitchFamily="18" charset="0"/>
                      </a:rPr>
                      <m:t>:  (</m:t>
                    </m:r>
                    <m:r>
                      <a:rPr lang="en-US" sz="1400" b="0" i="1" smtClean="0">
                        <a:solidFill>
                          <a:schemeClr val="accent5">
                            <a:lumMod val="50000"/>
                          </a:schemeClr>
                        </a:solidFill>
                        <a:latin typeface="Cambria Math" panose="02040503050406030204" pitchFamily="18" charset="0"/>
                      </a:rPr>
                      <m:t>0</m:t>
                    </m:r>
                    <m:r>
                      <a:rPr lang="en-US" sz="1400" b="0" i="1" smtClean="0">
                        <a:solidFill>
                          <a:schemeClr val="accent5">
                            <a:lumMod val="50000"/>
                          </a:schemeClr>
                        </a:solidFill>
                        <a:latin typeface="Cambria Math" panose="02040503050406030204" pitchFamily="18" charset="0"/>
                      </a:rPr>
                      <m:t>&lt;</m:t>
                    </m:r>
                    <m:r>
                      <a:rPr lang="en-US" sz="1400" b="0" i="1" smtClean="0">
                        <a:solidFill>
                          <a:schemeClr val="accent5">
                            <a:lumMod val="50000"/>
                          </a:schemeClr>
                        </a:solidFill>
                        <a:latin typeface="Cambria Math" panose="02040503050406030204" pitchFamily="18" charset="0"/>
                      </a:rPr>
                      <m:t>𝑟</m:t>
                    </m:r>
                    <m:r>
                      <a:rPr lang="en-US" sz="1400" b="0" i="1" smtClean="0">
                        <a:solidFill>
                          <a:schemeClr val="accent5">
                            <a:lumMod val="50000"/>
                          </a:schemeClr>
                        </a:solidFill>
                        <a:latin typeface="Cambria Math" panose="02040503050406030204" pitchFamily="18" charset="0"/>
                      </a:rPr>
                      <m:t>&lt;</m:t>
                    </m:r>
                    <m:r>
                      <a:rPr lang="en-US" sz="1400" b="0" i="1" smtClean="0">
                        <a:solidFill>
                          <a:schemeClr val="accent5">
                            <a:lumMod val="50000"/>
                          </a:schemeClr>
                        </a:solidFill>
                        <a:latin typeface="Cambria Math" panose="02040503050406030204" pitchFamily="18" charset="0"/>
                      </a:rPr>
                      <m:t>𝑄</m:t>
                    </m:r>
                  </m:oMath>
                </a14:m>
                <a:r>
                  <a:rPr lang="en-US" sz="1400" dirty="0">
                    <a:solidFill>
                      <a:schemeClr val="accent5">
                        <a:lumMod val="50000"/>
                      </a:schemeClr>
                    </a:solidFill>
                    <a:latin typeface="David "/>
                  </a:rPr>
                  <a:t>)</a:t>
                </a:r>
                <a:endParaRPr lang="he-IL" sz="1400" dirty="0">
                  <a:solidFill>
                    <a:schemeClr val="accent5">
                      <a:lumMod val="50000"/>
                    </a:schemeClr>
                  </a:solidFill>
                  <a:latin typeface="David "/>
                </a:endParaRPr>
              </a:p>
            </p:txBody>
          </p:sp>
        </mc:Choice>
        <mc:Fallback xmlns="">
          <p:sp>
            <p:nvSpPr>
              <p:cNvPr id="26" name="TextBox 25">
                <a:extLst>
                  <a:ext uri="{FF2B5EF4-FFF2-40B4-BE49-F238E27FC236}">
                    <a16:creationId xmlns:a16="http://schemas.microsoft.com/office/drawing/2014/main" id="{CEFCE810-33D2-FA96-C605-C8AB94F20F2E}"/>
                  </a:ext>
                </a:extLst>
              </p:cNvPr>
              <p:cNvSpPr txBox="1">
                <a:spLocks noRot="1" noChangeAspect="1" noMove="1" noResize="1" noEditPoints="1" noAdjustHandles="1" noChangeArrowheads="1" noChangeShapeType="1" noTextEdit="1"/>
              </p:cNvSpPr>
              <p:nvPr/>
            </p:nvSpPr>
            <p:spPr>
              <a:xfrm>
                <a:off x="1409944" y="2423957"/>
                <a:ext cx="2314899" cy="307777"/>
              </a:xfrm>
              <a:prstGeom prst="rect">
                <a:avLst/>
              </a:prstGeom>
              <a:blipFill>
                <a:blip r:embed="rId10"/>
                <a:stretch>
                  <a:fillRect l="-789" t="-2000" b="-22000"/>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1EDE74C-601B-2758-B16D-9A499E0A991D}"/>
                  </a:ext>
                </a:extLst>
              </p:cNvPr>
              <p:cNvSpPr txBox="1"/>
              <p:nvPr/>
            </p:nvSpPr>
            <p:spPr>
              <a:xfrm>
                <a:off x="630167" y="2968694"/>
                <a:ext cx="3182584" cy="307777"/>
              </a:xfrm>
              <a:prstGeom prst="rect">
                <a:avLst/>
              </a:prstGeom>
              <a:noFill/>
            </p:spPr>
            <p:txBody>
              <a:bodyPr wrap="square" rtlCol="1">
                <a:spAutoFit/>
              </a:bodyPr>
              <a:lstStyle/>
              <a:p>
                <a:r>
                  <a:rPr lang="en-US" sz="1400" dirty="0">
                    <a:solidFill>
                      <a:schemeClr val="accent5">
                        <a:lumMod val="50000"/>
                      </a:schemeClr>
                    </a:solidFill>
                    <a:latin typeface="David "/>
                  </a:rPr>
                  <a:t>create the unique signature </a:t>
                </a:r>
                <a14:m>
                  <m:oMath xmlns:m="http://schemas.openxmlformats.org/officeDocument/2006/math">
                    <m:r>
                      <a:rPr lang="en-US" sz="1400" b="0" i="1" smtClean="0">
                        <a:solidFill>
                          <a:schemeClr val="accent5">
                            <a:lumMod val="50000"/>
                          </a:schemeClr>
                        </a:solidFill>
                        <a:latin typeface="Cambria Math" panose="02040503050406030204" pitchFamily="18" charset="0"/>
                      </a:rPr>
                      <m:t>𝑥</m:t>
                    </m:r>
                    <m:r>
                      <a:rPr lang="en-US" sz="1400" b="0" i="1" smtClean="0">
                        <a:solidFill>
                          <a:schemeClr val="accent5">
                            <a:lumMod val="50000"/>
                          </a:schemeClr>
                        </a:solidFill>
                        <a:latin typeface="Cambria Math" panose="02040503050406030204" pitchFamily="18" charset="0"/>
                      </a:rPr>
                      <m:t>=</m:t>
                    </m:r>
                    <m:sSup>
                      <m:sSupPr>
                        <m:ctrlPr>
                          <a:rPr lang="en-US" sz="1400" b="0" i="1" smtClean="0">
                            <a:solidFill>
                              <a:schemeClr val="accent5">
                                <a:lumMod val="50000"/>
                              </a:schemeClr>
                            </a:solidFill>
                            <a:latin typeface="Cambria Math" panose="02040503050406030204" pitchFamily="18" charset="0"/>
                          </a:rPr>
                        </m:ctrlPr>
                      </m:sSupPr>
                      <m:e>
                        <m:r>
                          <a:rPr lang="en-US" sz="1400" b="0" i="1" smtClean="0">
                            <a:solidFill>
                              <a:schemeClr val="accent5">
                                <a:lumMod val="50000"/>
                              </a:schemeClr>
                            </a:solidFill>
                            <a:latin typeface="Cambria Math" panose="02040503050406030204" pitchFamily="18" charset="0"/>
                          </a:rPr>
                          <m:t>𝐴</m:t>
                        </m:r>
                      </m:e>
                      <m:sup>
                        <m:r>
                          <a:rPr lang="en-US" sz="1400" b="0" i="1" smtClean="0">
                            <a:solidFill>
                              <a:schemeClr val="accent5">
                                <a:lumMod val="50000"/>
                              </a:schemeClr>
                            </a:solidFill>
                            <a:latin typeface="Cambria Math" panose="02040503050406030204" pitchFamily="18" charset="0"/>
                          </a:rPr>
                          <m:t>𝑟</m:t>
                        </m:r>
                      </m:sup>
                    </m:sSup>
                    <m:r>
                      <a:rPr lang="en-US" sz="1400" b="0" i="1" smtClean="0">
                        <a:solidFill>
                          <a:schemeClr val="accent5">
                            <a:lumMod val="50000"/>
                          </a:schemeClr>
                        </a:solidFill>
                        <a:latin typeface="Cambria Math" panose="02040503050406030204" pitchFamily="18" charset="0"/>
                      </a:rPr>
                      <m:t> </m:t>
                    </m:r>
                    <m:r>
                      <a:rPr lang="en-US" sz="1400" b="0" i="1" smtClean="0">
                        <a:solidFill>
                          <a:schemeClr val="accent5">
                            <a:lumMod val="50000"/>
                          </a:schemeClr>
                        </a:solidFill>
                        <a:latin typeface="Cambria Math" panose="02040503050406030204" pitchFamily="18" charset="0"/>
                      </a:rPr>
                      <m:t>𝑚𝑜𝑑</m:t>
                    </m:r>
                    <m:r>
                      <a:rPr lang="en-US" sz="1400" b="0" i="1" smtClean="0">
                        <a:solidFill>
                          <a:schemeClr val="accent5">
                            <a:lumMod val="50000"/>
                          </a:schemeClr>
                        </a:solidFill>
                        <a:latin typeface="Cambria Math" panose="02040503050406030204" pitchFamily="18" charset="0"/>
                      </a:rPr>
                      <m:t> </m:t>
                    </m:r>
                    <m:r>
                      <a:rPr lang="en-US" sz="1400" b="0" i="1" smtClean="0">
                        <a:solidFill>
                          <a:schemeClr val="accent5">
                            <a:lumMod val="50000"/>
                          </a:schemeClr>
                        </a:solidFill>
                        <a:latin typeface="Cambria Math" panose="02040503050406030204" pitchFamily="18" charset="0"/>
                      </a:rPr>
                      <m:t>𝑝</m:t>
                    </m:r>
                  </m:oMath>
                </a14:m>
                <a:endParaRPr lang="he-IL" sz="1400" dirty="0">
                  <a:solidFill>
                    <a:schemeClr val="accent5">
                      <a:lumMod val="50000"/>
                    </a:schemeClr>
                  </a:solidFill>
                  <a:latin typeface="David "/>
                </a:endParaRPr>
              </a:p>
            </p:txBody>
          </p:sp>
        </mc:Choice>
        <mc:Fallback xmlns="">
          <p:sp>
            <p:nvSpPr>
              <p:cNvPr id="28" name="TextBox 27">
                <a:extLst>
                  <a:ext uri="{FF2B5EF4-FFF2-40B4-BE49-F238E27FC236}">
                    <a16:creationId xmlns:a16="http://schemas.microsoft.com/office/drawing/2014/main" id="{D1EDE74C-601B-2758-B16D-9A499E0A991D}"/>
                  </a:ext>
                </a:extLst>
              </p:cNvPr>
              <p:cNvSpPr txBox="1">
                <a:spLocks noRot="1" noChangeAspect="1" noMove="1" noResize="1" noEditPoints="1" noAdjustHandles="1" noChangeArrowheads="1" noChangeShapeType="1" noTextEdit="1"/>
              </p:cNvSpPr>
              <p:nvPr/>
            </p:nvSpPr>
            <p:spPr>
              <a:xfrm>
                <a:off x="630167" y="2968694"/>
                <a:ext cx="3182584" cy="307777"/>
              </a:xfrm>
              <a:prstGeom prst="rect">
                <a:avLst/>
              </a:prstGeom>
              <a:blipFill>
                <a:blip r:embed="rId11"/>
                <a:stretch>
                  <a:fillRect l="-575" t="-2000" b="-22000"/>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C955B5D-9918-205A-6CFB-2AC99B224D6A}"/>
                  </a:ext>
                </a:extLst>
              </p:cNvPr>
              <p:cNvSpPr txBox="1"/>
              <p:nvPr/>
            </p:nvSpPr>
            <p:spPr>
              <a:xfrm>
                <a:off x="456422" y="4121184"/>
                <a:ext cx="3448072" cy="523220"/>
              </a:xfrm>
              <a:prstGeom prst="rect">
                <a:avLst/>
              </a:prstGeom>
              <a:noFill/>
            </p:spPr>
            <p:txBody>
              <a:bodyPr wrap="square" rtlCol="1">
                <a:spAutoFit/>
              </a:bodyPr>
              <a:lstStyle/>
              <a:p>
                <a:pPr algn="ctr"/>
                <a:r>
                  <a:rPr lang="en-US" sz="1400" dirty="0">
                    <a:solidFill>
                      <a:schemeClr val="accent5">
                        <a:lumMod val="50000"/>
                      </a:schemeClr>
                    </a:solidFill>
                    <a:latin typeface="David "/>
                  </a:rPr>
                  <a:t>create value </a:t>
                </a:r>
                <a14:m>
                  <m:oMath xmlns:m="http://schemas.openxmlformats.org/officeDocument/2006/math">
                    <m:r>
                      <a:rPr lang="en-US" sz="1400" b="0" i="1" smtClean="0">
                        <a:solidFill>
                          <a:schemeClr val="accent5">
                            <a:lumMod val="50000"/>
                          </a:schemeClr>
                        </a:solidFill>
                        <a:latin typeface="Cambria Math" panose="02040503050406030204" pitchFamily="18" charset="0"/>
                      </a:rPr>
                      <m:t>𝑦</m:t>
                    </m:r>
                  </m:oMath>
                </a14:m>
                <a:r>
                  <a:rPr lang="en-US" sz="1400" dirty="0">
                    <a:solidFill>
                      <a:schemeClr val="accent5">
                        <a:lumMod val="50000"/>
                      </a:schemeClr>
                    </a:solidFill>
                    <a:latin typeface="David "/>
                  </a:rPr>
                  <a:t> to prevent sending the unique signature </a:t>
                </a:r>
                <a14:m>
                  <m:oMath xmlns:m="http://schemas.openxmlformats.org/officeDocument/2006/math">
                    <m:r>
                      <a:rPr lang="en-US" sz="1400" b="0" i="1" smtClean="0">
                        <a:solidFill>
                          <a:schemeClr val="accent5">
                            <a:lumMod val="50000"/>
                          </a:schemeClr>
                        </a:solidFill>
                        <a:latin typeface="Cambria Math" panose="02040503050406030204" pitchFamily="18" charset="0"/>
                      </a:rPr>
                      <m:t>𝑥</m:t>
                    </m:r>
                  </m:oMath>
                </a14:m>
                <a:r>
                  <a:rPr lang="en-US" sz="1400" dirty="0">
                    <a:solidFill>
                      <a:schemeClr val="accent5">
                        <a:lumMod val="50000"/>
                      </a:schemeClr>
                    </a:solidFill>
                    <a:latin typeface="David "/>
                  </a:rPr>
                  <a:t> itself. </a:t>
                </a:r>
                <a14:m>
                  <m:oMath xmlns:m="http://schemas.openxmlformats.org/officeDocument/2006/math">
                    <m:r>
                      <a:rPr lang="en-US" sz="1400">
                        <a:solidFill>
                          <a:schemeClr val="accent5">
                            <a:lumMod val="50000"/>
                          </a:schemeClr>
                        </a:solidFill>
                        <a:latin typeface="Cambria Math" panose="02040503050406030204" pitchFamily="18" charset="0"/>
                      </a:rPr>
                      <m:t>𝑦</m:t>
                    </m:r>
                    <m:r>
                      <a:rPr lang="en-US" sz="1400">
                        <a:solidFill>
                          <a:schemeClr val="accent5">
                            <a:lumMod val="50000"/>
                          </a:schemeClr>
                        </a:solidFill>
                        <a:latin typeface="Cambria Math" panose="02040503050406030204" pitchFamily="18" charset="0"/>
                      </a:rPr>
                      <m:t>=</m:t>
                    </m:r>
                    <m:d>
                      <m:dPr>
                        <m:ctrlPr>
                          <a:rPr lang="en-US" sz="1400" i="1">
                            <a:solidFill>
                              <a:schemeClr val="accent5">
                                <a:lumMod val="50000"/>
                              </a:schemeClr>
                            </a:solidFill>
                            <a:latin typeface="Cambria Math" panose="02040503050406030204" pitchFamily="18" charset="0"/>
                          </a:rPr>
                        </m:ctrlPr>
                      </m:dPr>
                      <m:e>
                        <m:r>
                          <a:rPr lang="en-US" sz="1400">
                            <a:solidFill>
                              <a:schemeClr val="accent5">
                                <a:lumMod val="50000"/>
                              </a:schemeClr>
                            </a:solidFill>
                            <a:latin typeface="Cambria Math" panose="02040503050406030204" pitchFamily="18" charset="0"/>
                          </a:rPr>
                          <m:t>𝑟</m:t>
                        </m:r>
                        <m:r>
                          <a:rPr lang="en-US" sz="1400">
                            <a:solidFill>
                              <a:schemeClr val="accent5">
                                <a:lumMod val="50000"/>
                              </a:schemeClr>
                            </a:solidFill>
                            <a:latin typeface="Cambria Math" panose="02040503050406030204" pitchFamily="18" charset="0"/>
                          </a:rPr>
                          <m:t>+</m:t>
                        </m:r>
                        <m:r>
                          <a:rPr lang="en-US" sz="1400">
                            <a:solidFill>
                              <a:schemeClr val="accent5">
                                <a:lumMod val="50000"/>
                              </a:schemeClr>
                            </a:solidFill>
                            <a:latin typeface="Cambria Math" panose="02040503050406030204" pitchFamily="18" charset="0"/>
                          </a:rPr>
                          <m:t>𝑠</m:t>
                        </m:r>
                        <m:r>
                          <a:rPr lang="en-US" sz="1400">
                            <a:solidFill>
                              <a:schemeClr val="accent5">
                                <a:lumMod val="50000"/>
                              </a:schemeClr>
                            </a:solidFill>
                            <a:latin typeface="Cambria Math" panose="02040503050406030204" pitchFamily="18" charset="0"/>
                          </a:rPr>
                          <m:t>⋅</m:t>
                        </m:r>
                        <m:r>
                          <a:rPr lang="en-US" sz="1400">
                            <a:solidFill>
                              <a:schemeClr val="accent5">
                                <a:lumMod val="50000"/>
                              </a:schemeClr>
                            </a:solidFill>
                            <a:latin typeface="Cambria Math" panose="02040503050406030204" pitchFamily="18" charset="0"/>
                          </a:rPr>
                          <m:t>𝑒</m:t>
                        </m:r>
                      </m:e>
                    </m:d>
                    <m:r>
                      <a:rPr lang="en-US" sz="1400">
                        <a:solidFill>
                          <a:schemeClr val="accent5">
                            <a:lumMod val="50000"/>
                          </a:schemeClr>
                        </a:solidFill>
                        <a:latin typeface="Cambria Math" panose="02040503050406030204" pitchFamily="18" charset="0"/>
                      </a:rPr>
                      <m:t> </m:t>
                    </m:r>
                    <m:r>
                      <a:rPr lang="en-US" sz="1400">
                        <a:solidFill>
                          <a:schemeClr val="accent5">
                            <a:lumMod val="50000"/>
                          </a:schemeClr>
                        </a:solidFill>
                        <a:latin typeface="Cambria Math" panose="02040503050406030204" pitchFamily="18" charset="0"/>
                      </a:rPr>
                      <m:t>𝑚𝑜𝑑</m:t>
                    </m:r>
                    <m:r>
                      <a:rPr lang="en-US" sz="1400">
                        <a:solidFill>
                          <a:schemeClr val="accent5">
                            <a:lumMod val="50000"/>
                          </a:schemeClr>
                        </a:solidFill>
                        <a:latin typeface="Cambria Math" panose="02040503050406030204" pitchFamily="18" charset="0"/>
                      </a:rPr>
                      <m:t> </m:t>
                    </m:r>
                    <m:r>
                      <a:rPr lang="en-US" sz="1400">
                        <a:solidFill>
                          <a:schemeClr val="accent5">
                            <a:lumMod val="50000"/>
                          </a:schemeClr>
                        </a:solidFill>
                        <a:latin typeface="Cambria Math" panose="02040503050406030204" pitchFamily="18" charset="0"/>
                      </a:rPr>
                      <m:t>𝑄</m:t>
                    </m:r>
                  </m:oMath>
                </a14:m>
                <a:endParaRPr lang="he-IL" sz="1400" dirty="0">
                  <a:solidFill>
                    <a:schemeClr val="accent5">
                      <a:lumMod val="50000"/>
                    </a:schemeClr>
                  </a:solidFill>
                  <a:latin typeface="David "/>
                </a:endParaRPr>
              </a:p>
            </p:txBody>
          </p:sp>
        </mc:Choice>
        <mc:Fallback xmlns="">
          <p:sp>
            <p:nvSpPr>
              <p:cNvPr id="30" name="TextBox 29">
                <a:extLst>
                  <a:ext uri="{FF2B5EF4-FFF2-40B4-BE49-F238E27FC236}">
                    <a16:creationId xmlns:a16="http://schemas.microsoft.com/office/drawing/2014/main" id="{9C955B5D-9918-205A-6CFB-2AC99B224D6A}"/>
                  </a:ext>
                </a:extLst>
              </p:cNvPr>
              <p:cNvSpPr txBox="1">
                <a:spLocks noRot="1" noChangeAspect="1" noMove="1" noResize="1" noEditPoints="1" noAdjustHandles="1" noChangeArrowheads="1" noChangeShapeType="1" noTextEdit="1"/>
              </p:cNvSpPr>
              <p:nvPr/>
            </p:nvSpPr>
            <p:spPr>
              <a:xfrm>
                <a:off x="456422" y="4121184"/>
                <a:ext cx="3448072" cy="523220"/>
              </a:xfrm>
              <a:prstGeom prst="rect">
                <a:avLst/>
              </a:prstGeom>
              <a:blipFill>
                <a:blip r:embed="rId12"/>
                <a:stretch>
                  <a:fillRect t="-1163" b="-12791"/>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F7CC0FE-A1D5-9B39-104E-9E7EFE2B2511}"/>
                  </a:ext>
                </a:extLst>
              </p:cNvPr>
              <p:cNvSpPr txBox="1"/>
              <p:nvPr/>
            </p:nvSpPr>
            <p:spPr>
              <a:xfrm>
                <a:off x="470936" y="4879342"/>
                <a:ext cx="3313310" cy="307777"/>
              </a:xfrm>
              <a:prstGeom prst="rect">
                <a:avLst/>
              </a:prstGeom>
              <a:noFill/>
            </p:spPr>
            <p:txBody>
              <a:bodyPr wrap="square" rtlCol="1">
                <a:spAutoFit/>
              </a:bodyPr>
              <a:lstStyle/>
              <a:p>
                <a:r>
                  <a:rPr lang="en-US" sz="1400" dirty="0">
                    <a:solidFill>
                      <a:schemeClr val="accent5">
                        <a:lumMod val="50000"/>
                      </a:schemeClr>
                    </a:solidFill>
                    <a:latin typeface="David "/>
                  </a:rPr>
                  <a:t>Sending the msg </a:t>
                </a:r>
                <a14:m>
                  <m:oMath xmlns:m="http://schemas.openxmlformats.org/officeDocument/2006/math">
                    <m:r>
                      <a:rPr lang="en-US" sz="1400" b="0" i="1" smtClean="0">
                        <a:solidFill>
                          <a:schemeClr val="accent5">
                            <a:lumMod val="50000"/>
                          </a:schemeClr>
                        </a:solidFill>
                        <a:latin typeface="Cambria Math" panose="02040503050406030204" pitchFamily="18" charset="0"/>
                      </a:rPr>
                      <m:t>𝑀</m:t>
                    </m:r>
                  </m:oMath>
                </a14:m>
                <a:r>
                  <a:rPr lang="en-US" sz="1400" dirty="0">
                    <a:solidFill>
                      <a:schemeClr val="accent5">
                        <a:lumMod val="50000"/>
                      </a:schemeClr>
                    </a:solidFill>
                    <a:latin typeface="David "/>
                  </a:rPr>
                  <a:t>, and the signature </a:t>
                </a:r>
                <a14:m>
                  <m:oMath xmlns:m="http://schemas.openxmlformats.org/officeDocument/2006/math">
                    <m:r>
                      <a:rPr lang="en-US" sz="1400" b="0" i="1" smtClean="0">
                        <a:solidFill>
                          <a:schemeClr val="accent5">
                            <a:lumMod val="50000"/>
                          </a:schemeClr>
                        </a:solidFill>
                        <a:latin typeface="Cambria Math" panose="02040503050406030204" pitchFamily="18" charset="0"/>
                      </a:rPr>
                      <m:t>(</m:t>
                    </m:r>
                    <m:r>
                      <a:rPr lang="en-US" sz="1400" b="0" i="1" smtClean="0">
                        <a:solidFill>
                          <a:schemeClr val="accent5">
                            <a:lumMod val="50000"/>
                          </a:schemeClr>
                        </a:solidFill>
                        <a:latin typeface="Cambria Math" panose="02040503050406030204" pitchFamily="18" charset="0"/>
                      </a:rPr>
                      <m:t>𝑒</m:t>
                    </m:r>
                    <m:r>
                      <a:rPr lang="en-US" sz="1400" b="0" i="1" smtClean="0">
                        <a:solidFill>
                          <a:schemeClr val="accent5">
                            <a:lumMod val="50000"/>
                          </a:schemeClr>
                        </a:solidFill>
                        <a:latin typeface="Cambria Math" panose="02040503050406030204" pitchFamily="18" charset="0"/>
                      </a:rPr>
                      <m:t>,</m:t>
                    </m:r>
                    <m:r>
                      <a:rPr lang="en-US" sz="1400" b="0" i="1" smtClean="0">
                        <a:solidFill>
                          <a:schemeClr val="accent5">
                            <a:lumMod val="50000"/>
                          </a:schemeClr>
                        </a:solidFill>
                        <a:latin typeface="Cambria Math" panose="02040503050406030204" pitchFamily="18" charset="0"/>
                      </a:rPr>
                      <m:t>𝑦</m:t>
                    </m:r>
                    <m:r>
                      <a:rPr lang="en-US" sz="1400" b="0" i="1" smtClean="0">
                        <a:solidFill>
                          <a:schemeClr val="accent5">
                            <a:lumMod val="50000"/>
                          </a:schemeClr>
                        </a:solidFill>
                        <a:latin typeface="Cambria Math" panose="02040503050406030204" pitchFamily="18" charset="0"/>
                      </a:rPr>
                      <m:t>)</m:t>
                    </m:r>
                  </m:oMath>
                </a14:m>
                <a:endParaRPr lang="he-IL" sz="1400" dirty="0">
                  <a:solidFill>
                    <a:schemeClr val="accent5">
                      <a:lumMod val="50000"/>
                    </a:schemeClr>
                  </a:solidFill>
                  <a:latin typeface="David "/>
                </a:endParaRPr>
              </a:p>
            </p:txBody>
          </p:sp>
        </mc:Choice>
        <mc:Fallback xmlns="">
          <p:sp>
            <p:nvSpPr>
              <p:cNvPr id="31" name="TextBox 30">
                <a:extLst>
                  <a:ext uri="{FF2B5EF4-FFF2-40B4-BE49-F238E27FC236}">
                    <a16:creationId xmlns:a16="http://schemas.microsoft.com/office/drawing/2014/main" id="{FF7CC0FE-A1D5-9B39-104E-9E7EFE2B2511}"/>
                  </a:ext>
                </a:extLst>
              </p:cNvPr>
              <p:cNvSpPr txBox="1">
                <a:spLocks noRot="1" noChangeAspect="1" noMove="1" noResize="1" noEditPoints="1" noAdjustHandles="1" noChangeArrowheads="1" noChangeShapeType="1" noTextEdit="1"/>
              </p:cNvSpPr>
              <p:nvPr/>
            </p:nvSpPr>
            <p:spPr>
              <a:xfrm>
                <a:off x="470936" y="4879342"/>
                <a:ext cx="3313310" cy="307777"/>
              </a:xfrm>
              <a:prstGeom prst="rect">
                <a:avLst/>
              </a:prstGeom>
              <a:blipFill>
                <a:blip r:embed="rId13"/>
                <a:stretch>
                  <a:fillRect l="-551" b="-21569"/>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53F86B4-F80C-2F04-4EC4-74BE96C487CF}"/>
                  </a:ext>
                </a:extLst>
              </p:cNvPr>
              <p:cNvSpPr txBox="1"/>
              <p:nvPr/>
            </p:nvSpPr>
            <p:spPr>
              <a:xfrm>
                <a:off x="4418401" y="4802125"/>
                <a:ext cx="842453" cy="307777"/>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1400" b="0" i="0" smtClean="0">
                          <a:solidFill>
                            <a:schemeClr val="accent5">
                              <a:lumMod val="50000"/>
                            </a:schemeClr>
                          </a:solidFill>
                          <a:latin typeface="Cambria Math" panose="02040503050406030204" pitchFamily="18" charset="0"/>
                        </a:rPr>
                        <m:t>(</m:t>
                      </m:r>
                      <m:r>
                        <a:rPr lang="en-US" sz="1400" b="0" i="1" smtClean="0">
                          <a:solidFill>
                            <a:schemeClr val="accent5">
                              <a:lumMod val="50000"/>
                            </a:schemeClr>
                          </a:solidFill>
                          <a:latin typeface="Cambria Math" panose="02040503050406030204" pitchFamily="18" charset="0"/>
                        </a:rPr>
                        <m:t>𝑀</m:t>
                      </m:r>
                      <m:r>
                        <a:rPr lang="en-US" sz="1400" b="0" i="1" smtClean="0">
                          <a:solidFill>
                            <a:schemeClr val="accent5">
                              <a:lumMod val="50000"/>
                            </a:schemeClr>
                          </a:solidFill>
                          <a:latin typeface="Cambria Math" panose="02040503050406030204" pitchFamily="18" charset="0"/>
                        </a:rPr>
                        <m:t>,</m:t>
                      </m:r>
                      <m:r>
                        <a:rPr lang="en-US" sz="1400" b="0" i="1" smtClean="0">
                          <a:solidFill>
                            <a:schemeClr val="accent5">
                              <a:lumMod val="50000"/>
                            </a:schemeClr>
                          </a:solidFill>
                          <a:latin typeface="Cambria Math" panose="02040503050406030204" pitchFamily="18" charset="0"/>
                        </a:rPr>
                        <m:t>𝑒</m:t>
                      </m:r>
                      <m:r>
                        <a:rPr lang="en-US" sz="1400" b="0" i="1" smtClean="0">
                          <a:solidFill>
                            <a:schemeClr val="accent5">
                              <a:lumMod val="50000"/>
                            </a:schemeClr>
                          </a:solidFill>
                          <a:latin typeface="Cambria Math" panose="02040503050406030204" pitchFamily="18" charset="0"/>
                        </a:rPr>
                        <m:t>,</m:t>
                      </m:r>
                      <m:r>
                        <a:rPr lang="en-US" sz="1400" b="0" i="1" smtClean="0">
                          <a:solidFill>
                            <a:schemeClr val="accent5">
                              <a:lumMod val="50000"/>
                            </a:schemeClr>
                          </a:solidFill>
                          <a:latin typeface="Cambria Math" panose="02040503050406030204" pitchFamily="18" charset="0"/>
                        </a:rPr>
                        <m:t>𝑦</m:t>
                      </m:r>
                      <m:r>
                        <a:rPr lang="en-US" sz="1400" b="0" i="1" smtClean="0">
                          <a:solidFill>
                            <a:schemeClr val="accent5">
                              <a:lumMod val="50000"/>
                            </a:schemeClr>
                          </a:solidFill>
                          <a:latin typeface="Cambria Math" panose="02040503050406030204" pitchFamily="18" charset="0"/>
                        </a:rPr>
                        <m:t>)</m:t>
                      </m:r>
                    </m:oMath>
                  </m:oMathPara>
                </a14:m>
                <a:endParaRPr lang="he-IL" sz="1400" dirty="0">
                  <a:solidFill>
                    <a:schemeClr val="accent5">
                      <a:lumMod val="50000"/>
                    </a:schemeClr>
                  </a:solidFill>
                  <a:latin typeface="David "/>
                </a:endParaRPr>
              </a:p>
            </p:txBody>
          </p:sp>
        </mc:Choice>
        <mc:Fallback xmlns="">
          <p:sp>
            <p:nvSpPr>
              <p:cNvPr id="32" name="TextBox 31">
                <a:extLst>
                  <a:ext uri="{FF2B5EF4-FFF2-40B4-BE49-F238E27FC236}">
                    <a16:creationId xmlns:a16="http://schemas.microsoft.com/office/drawing/2014/main" id="{153F86B4-F80C-2F04-4EC4-74BE96C487CF}"/>
                  </a:ext>
                </a:extLst>
              </p:cNvPr>
              <p:cNvSpPr txBox="1">
                <a:spLocks noRot="1" noChangeAspect="1" noMove="1" noResize="1" noEditPoints="1" noAdjustHandles="1" noChangeArrowheads="1" noChangeShapeType="1" noTextEdit="1"/>
              </p:cNvSpPr>
              <p:nvPr/>
            </p:nvSpPr>
            <p:spPr>
              <a:xfrm>
                <a:off x="4418401" y="4802125"/>
                <a:ext cx="842453" cy="307777"/>
              </a:xfrm>
              <a:prstGeom prst="rect">
                <a:avLst/>
              </a:prstGeom>
              <a:blipFill>
                <a:blip r:embed="rId14"/>
                <a:stretch>
                  <a:fillRect b="-10000"/>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C2AC13C-7855-604A-E0E3-1DDC7EA7CB03}"/>
                  </a:ext>
                </a:extLst>
              </p:cNvPr>
              <p:cNvSpPr txBox="1"/>
              <p:nvPr/>
            </p:nvSpPr>
            <p:spPr>
              <a:xfrm>
                <a:off x="8117916" y="5246907"/>
                <a:ext cx="3448072" cy="307777"/>
              </a:xfrm>
              <a:prstGeom prst="rect">
                <a:avLst/>
              </a:prstGeom>
              <a:noFill/>
            </p:spPr>
            <p:txBody>
              <a:bodyPr wrap="square" rtlCol="1">
                <a:spAutoFit/>
              </a:bodyPr>
              <a:lstStyle/>
              <a:p>
                <a:r>
                  <a:rPr lang="en-US" sz="1400" dirty="0">
                    <a:solidFill>
                      <a:schemeClr val="accent5">
                        <a:lumMod val="50000"/>
                      </a:schemeClr>
                    </a:solidFill>
                    <a:latin typeface="David "/>
                  </a:rPr>
                  <a:t>calculate </a:t>
                </a:r>
                <a14:m>
                  <m:oMath xmlns:m="http://schemas.openxmlformats.org/officeDocument/2006/math">
                    <m:sSup>
                      <m:sSupPr>
                        <m:ctrlPr>
                          <a:rPr lang="en-US" sz="1400" b="0" i="1" smtClean="0">
                            <a:solidFill>
                              <a:schemeClr val="accent5">
                                <a:lumMod val="50000"/>
                              </a:schemeClr>
                            </a:solidFill>
                            <a:latin typeface="Cambria Math" panose="02040503050406030204" pitchFamily="18" charset="0"/>
                          </a:rPr>
                        </m:ctrlPr>
                      </m:sSupPr>
                      <m:e>
                        <m:r>
                          <a:rPr lang="en-US" sz="1400" b="0" i="1" smtClean="0">
                            <a:solidFill>
                              <a:schemeClr val="accent5">
                                <a:lumMod val="50000"/>
                              </a:schemeClr>
                            </a:solidFill>
                            <a:latin typeface="Cambria Math" panose="02040503050406030204" pitchFamily="18" charset="0"/>
                          </a:rPr>
                          <m:t>𝑥</m:t>
                        </m:r>
                      </m:e>
                      <m:sup>
                        <m:r>
                          <a:rPr lang="en-US" sz="1400" b="0" i="1" smtClean="0">
                            <a:solidFill>
                              <a:schemeClr val="accent5">
                                <a:lumMod val="50000"/>
                              </a:schemeClr>
                            </a:solidFill>
                            <a:latin typeface="Cambria Math" panose="02040503050406030204" pitchFamily="18" charset="0"/>
                          </a:rPr>
                          <m:t>′</m:t>
                        </m:r>
                      </m:sup>
                    </m:sSup>
                    <m:r>
                      <a:rPr lang="en-US" sz="1400" b="0" i="1" smtClean="0">
                        <a:solidFill>
                          <a:schemeClr val="accent5">
                            <a:lumMod val="50000"/>
                          </a:schemeClr>
                        </a:solidFill>
                        <a:latin typeface="Cambria Math" panose="02040503050406030204" pitchFamily="18" charset="0"/>
                      </a:rPr>
                      <m:t>=</m:t>
                    </m:r>
                    <m:d>
                      <m:dPr>
                        <m:ctrlPr>
                          <a:rPr lang="en-US" sz="1400" b="0" i="1" smtClean="0">
                            <a:solidFill>
                              <a:schemeClr val="accent5">
                                <a:lumMod val="50000"/>
                              </a:schemeClr>
                            </a:solidFill>
                            <a:latin typeface="Cambria Math" panose="02040503050406030204" pitchFamily="18" charset="0"/>
                          </a:rPr>
                        </m:ctrlPr>
                      </m:dPr>
                      <m:e>
                        <m:sSup>
                          <m:sSupPr>
                            <m:ctrlPr>
                              <a:rPr lang="en-US" sz="1400" b="0" i="1" smtClean="0">
                                <a:solidFill>
                                  <a:schemeClr val="accent5">
                                    <a:lumMod val="50000"/>
                                  </a:schemeClr>
                                </a:solidFill>
                                <a:latin typeface="Cambria Math" panose="02040503050406030204" pitchFamily="18" charset="0"/>
                              </a:rPr>
                            </m:ctrlPr>
                          </m:sSupPr>
                          <m:e>
                            <m:r>
                              <a:rPr lang="en-US" sz="1400" b="0" i="1" smtClean="0">
                                <a:solidFill>
                                  <a:schemeClr val="accent5">
                                    <a:lumMod val="50000"/>
                                  </a:schemeClr>
                                </a:solidFill>
                                <a:latin typeface="Cambria Math" panose="02040503050406030204" pitchFamily="18" charset="0"/>
                              </a:rPr>
                              <m:t>𝐴</m:t>
                            </m:r>
                          </m:e>
                          <m:sup>
                            <m:r>
                              <a:rPr lang="en-US" sz="1400" b="0" i="1" smtClean="0">
                                <a:solidFill>
                                  <a:schemeClr val="accent5">
                                    <a:lumMod val="50000"/>
                                  </a:schemeClr>
                                </a:solidFill>
                                <a:latin typeface="Cambria Math" panose="02040503050406030204" pitchFamily="18" charset="0"/>
                              </a:rPr>
                              <m:t>𝑦</m:t>
                            </m:r>
                          </m:sup>
                        </m:sSup>
                        <m:r>
                          <a:rPr lang="en-US" sz="1400" b="0" i="1" smtClean="0">
                            <a:solidFill>
                              <a:schemeClr val="accent5">
                                <a:lumMod val="50000"/>
                              </a:schemeClr>
                            </a:solidFill>
                            <a:latin typeface="Cambria Math" panose="02040503050406030204" pitchFamily="18" charset="0"/>
                          </a:rPr>
                          <m:t>⋅</m:t>
                        </m:r>
                        <m:sSup>
                          <m:sSupPr>
                            <m:ctrlPr>
                              <a:rPr lang="en-US" sz="1400" b="0" i="1" smtClean="0">
                                <a:solidFill>
                                  <a:schemeClr val="accent5">
                                    <a:lumMod val="50000"/>
                                  </a:schemeClr>
                                </a:solidFill>
                                <a:latin typeface="Cambria Math" panose="02040503050406030204" pitchFamily="18" charset="0"/>
                              </a:rPr>
                            </m:ctrlPr>
                          </m:sSupPr>
                          <m:e>
                            <m:r>
                              <a:rPr lang="en-US" sz="1400" b="0" i="1" smtClean="0">
                                <a:solidFill>
                                  <a:schemeClr val="accent5">
                                    <a:lumMod val="50000"/>
                                  </a:schemeClr>
                                </a:solidFill>
                                <a:latin typeface="Cambria Math" panose="02040503050406030204" pitchFamily="18" charset="0"/>
                              </a:rPr>
                              <m:t>𝑉</m:t>
                            </m:r>
                          </m:e>
                          <m:sup>
                            <m:r>
                              <a:rPr lang="en-US" sz="1400" b="0" i="1" smtClean="0">
                                <a:solidFill>
                                  <a:schemeClr val="accent5">
                                    <a:lumMod val="50000"/>
                                  </a:schemeClr>
                                </a:solidFill>
                                <a:latin typeface="Cambria Math" panose="02040503050406030204" pitchFamily="18" charset="0"/>
                              </a:rPr>
                              <m:t>𝑒</m:t>
                            </m:r>
                          </m:sup>
                        </m:sSup>
                      </m:e>
                    </m:d>
                    <m:r>
                      <a:rPr lang="en-US" sz="1400" b="0" i="1" smtClean="0">
                        <a:solidFill>
                          <a:schemeClr val="accent5">
                            <a:lumMod val="50000"/>
                          </a:schemeClr>
                        </a:solidFill>
                        <a:latin typeface="Cambria Math" panose="02040503050406030204" pitchFamily="18" charset="0"/>
                      </a:rPr>
                      <m:t> </m:t>
                    </m:r>
                    <m:r>
                      <a:rPr lang="en-US" sz="1400" b="0" i="1" smtClean="0">
                        <a:solidFill>
                          <a:schemeClr val="accent5">
                            <a:lumMod val="50000"/>
                          </a:schemeClr>
                        </a:solidFill>
                        <a:latin typeface="Cambria Math" panose="02040503050406030204" pitchFamily="18" charset="0"/>
                      </a:rPr>
                      <m:t>𝑚𝑜𝑑</m:t>
                    </m:r>
                    <m:r>
                      <a:rPr lang="en-US" sz="1400" b="0" i="1" smtClean="0">
                        <a:solidFill>
                          <a:schemeClr val="accent5">
                            <a:lumMod val="50000"/>
                          </a:schemeClr>
                        </a:solidFill>
                        <a:latin typeface="Cambria Math" panose="02040503050406030204" pitchFamily="18" charset="0"/>
                      </a:rPr>
                      <m:t> </m:t>
                    </m:r>
                    <m:r>
                      <a:rPr lang="en-US" sz="1400" b="0" i="1" smtClean="0">
                        <a:solidFill>
                          <a:schemeClr val="accent5">
                            <a:lumMod val="50000"/>
                          </a:schemeClr>
                        </a:solidFill>
                        <a:latin typeface="Cambria Math" panose="02040503050406030204" pitchFamily="18" charset="0"/>
                      </a:rPr>
                      <m:t>𝑃</m:t>
                    </m:r>
                  </m:oMath>
                </a14:m>
                <a:r>
                  <a:rPr lang="en-US" sz="1400" dirty="0">
                    <a:solidFill>
                      <a:schemeClr val="accent5">
                        <a:lumMod val="50000"/>
                      </a:schemeClr>
                    </a:solidFill>
                    <a:latin typeface="David "/>
                  </a:rPr>
                  <a:t> </a:t>
                </a:r>
                <a:endParaRPr lang="he-IL" sz="1400" dirty="0">
                  <a:solidFill>
                    <a:schemeClr val="accent5">
                      <a:lumMod val="50000"/>
                    </a:schemeClr>
                  </a:solidFill>
                  <a:latin typeface="David "/>
                </a:endParaRPr>
              </a:p>
            </p:txBody>
          </p:sp>
        </mc:Choice>
        <mc:Fallback xmlns="">
          <p:sp>
            <p:nvSpPr>
              <p:cNvPr id="33" name="TextBox 32">
                <a:extLst>
                  <a:ext uri="{FF2B5EF4-FFF2-40B4-BE49-F238E27FC236}">
                    <a16:creationId xmlns:a16="http://schemas.microsoft.com/office/drawing/2014/main" id="{BC2AC13C-7855-604A-E0E3-1DDC7EA7CB03}"/>
                  </a:ext>
                </a:extLst>
              </p:cNvPr>
              <p:cNvSpPr txBox="1">
                <a:spLocks noRot="1" noChangeAspect="1" noMove="1" noResize="1" noEditPoints="1" noAdjustHandles="1" noChangeArrowheads="1" noChangeShapeType="1" noTextEdit="1"/>
              </p:cNvSpPr>
              <p:nvPr/>
            </p:nvSpPr>
            <p:spPr>
              <a:xfrm>
                <a:off x="8117916" y="5246907"/>
                <a:ext cx="3448072" cy="307777"/>
              </a:xfrm>
              <a:prstGeom prst="rect">
                <a:avLst/>
              </a:prstGeom>
              <a:blipFill>
                <a:blip r:embed="rId15"/>
                <a:stretch>
                  <a:fillRect l="-531" t="-2000" b="-22000"/>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F7F76FC-5F41-4928-E5D9-2AC08BD198AD}"/>
                  </a:ext>
                </a:extLst>
              </p:cNvPr>
              <p:cNvSpPr txBox="1"/>
              <p:nvPr/>
            </p:nvSpPr>
            <p:spPr>
              <a:xfrm>
                <a:off x="8117916" y="5754443"/>
                <a:ext cx="3448072" cy="307777"/>
              </a:xfrm>
              <a:prstGeom prst="rect">
                <a:avLst/>
              </a:prstGeom>
              <a:noFill/>
            </p:spPr>
            <p:txBody>
              <a:bodyPr wrap="square" rtlCol="1">
                <a:spAutoFit/>
              </a:bodyPr>
              <a:lstStyle/>
              <a:p>
                <a:r>
                  <a:rPr lang="en-US" sz="1400" dirty="0">
                    <a:solidFill>
                      <a:schemeClr val="accent5">
                        <a:lumMod val="50000"/>
                      </a:schemeClr>
                    </a:solidFill>
                    <a:latin typeface="David "/>
                  </a:rPr>
                  <a:t>calculate </a:t>
                </a:r>
                <a14:m>
                  <m:oMath xmlns:m="http://schemas.openxmlformats.org/officeDocument/2006/math">
                    <m:sSup>
                      <m:sSupPr>
                        <m:ctrlPr>
                          <a:rPr lang="en-US" sz="1400" b="0" i="1" smtClean="0">
                            <a:solidFill>
                              <a:schemeClr val="accent5">
                                <a:lumMod val="50000"/>
                              </a:schemeClr>
                            </a:solidFill>
                            <a:latin typeface="Cambria Math" panose="02040503050406030204" pitchFamily="18" charset="0"/>
                          </a:rPr>
                        </m:ctrlPr>
                      </m:sSupPr>
                      <m:e>
                        <m:r>
                          <a:rPr lang="en-US" sz="1400" b="0" i="1" smtClean="0">
                            <a:solidFill>
                              <a:schemeClr val="accent5">
                                <a:lumMod val="50000"/>
                              </a:schemeClr>
                            </a:solidFill>
                            <a:latin typeface="Cambria Math" panose="02040503050406030204" pitchFamily="18" charset="0"/>
                          </a:rPr>
                          <m:t>𝑒</m:t>
                        </m:r>
                      </m:e>
                      <m:sup>
                        <m:r>
                          <a:rPr lang="en-US" sz="1400" b="0" i="1" smtClean="0">
                            <a:solidFill>
                              <a:schemeClr val="accent5">
                                <a:lumMod val="50000"/>
                              </a:schemeClr>
                            </a:solidFill>
                            <a:latin typeface="Cambria Math" panose="02040503050406030204" pitchFamily="18" charset="0"/>
                          </a:rPr>
                          <m:t>′</m:t>
                        </m:r>
                      </m:sup>
                    </m:sSup>
                    <m:r>
                      <a:rPr lang="en-US" sz="1400" b="0" i="1" smtClean="0">
                        <a:solidFill>
                          <a:schemeClr val="accent5">
                            <a:lumMod val="50000"/>
                          </a:schemeClr>
                        </a:solidFill>
                        <a:latin typeface="Cambria Math" panose="02040503050406030204" pitchFamily="18" charset="0"/>
                      </a:rPr>
                      <m:t>=</m:t>
                    </m:r>
                    <m:r>
                      <a:rPr lang="en-US" sz="1400" b="0" i="1" smtClean="0">
                        <a:solidFill>
                          <a:schemeClr val="accent5">
                            <a:lumMod val="50000"/>
                          </a:schemeClr>
                        </a:solidFill>
                        <a:latin typeface="Cambria Math" panose="02040503050406030204" pitchFamily="18" charset="0"/>
                      </a:rPr>
                      <m:t>𝐻𝑎𝑠</m:t>
                    </m:r>
                    <m:r>
                      <a:rPr lang="en-US" sz="1400" b="0" i="1" smtClean="0">
                        <a:solidFill>
                          <a:schemeClr val="accent5">
                            <a:lumMod val="50000"/>
                          </a:schemeClr>
                        </a:solidFill>
                        <a:latin typeface="Cambria Math" panose="02040503050406030204" pitchFamily="18" charset="0"/>
                      </a:rPr>
                      <m:t>h</m:t>
                    </m:r>
                    <m:r>
                      <a:rPr lang="en-US" sz="1400" b="0" i="1" smtClean="0">
                        <a:solidFill>
                          <a:schemeClr val="accent5">
                            <a:lumMod val="50000"/>
                          </a:schemeClr>
                        </a:solidFill>
                        <a:latin typeface="Cambria Math" panose="02040503050406030204" pitchFamily="18" charset="0"/>
                      </a:rPr>
                      <m:t>(</m:t>
                    </m:r>
                    <m:r>
                      <a:rPr lang="en-US" sz="1400" b="0" i="1" smtClean="0">
                        <a:solidFill>
                          <a:schemeClr val="accent5">
                            <a:lumMod val="50000"/>
                          </a:schemeClr>
                        </a:solidFill>
                        <a:latin typeface="Cambria Math" panose="02040503050406030204" pitchFamily="18" charset="0"/>
                      </a:rPr>
                      <m:t>𝑀</m:t>
                    </m:r>
                    <m:r>
                      <a:rPr lang="en-US" sz="1400" b="0" i="1" smtClean="0">
                        <a:solidFill>
                          <a:schemeClr val="accent5">
                            <a:lumMod val="50000"/>
                          </a:schemeClr>
                        </a:solidFill>
                        <a:latin typeface="Cambria Math" panose="02040503050406030204" pitchFamily="18" charset="0"/>
                      </a:rPr>
                      <m:t>||</m:t>
                    </m:r>
                    <m:r>
                      <a:rPr lang="en-US" sz="1400" b="0" i="1" smtClean="0">
                        <a:solidFill>
                          <a:schemeClr val="accent5">
                            <a:lumMod val="50000"/>
                          </a:schemeClr>
                        </a:solidFill>
                        <a:latin typeface="Cambria Math" panose="02040503050406030204" pitchFamily="18" charset="0"/>
                      </a:rPr>
                      <m:t>𝑥</m:t>
                    </m:r>
                    <m:r>
                      <a:rPr lang="en-US" sz="1400" b="0" i="1" smtClean="0">
                        <a:solidFill>
                          <a:schemeClr val="accent5">
                            <a:lumMod val="50000"/>
                          </a:schemeClr>
                        </a:solidFill>
                        <a:latin typeface="Cambria Math" panose="02040503050406030204" pitchFamily="18" charset="0"/>
                      </a:rPr>
                      <m:t>′</m:t>
                    </m:r>
                    <m:r>
                      <a:rPr lang="en-US" sz="1400" b="0" i="1" smtClean="0">
                        <a:solidFill>
                          <a:schemeClr val="accent5">
                            <a:lumMod val="50000"/>
                          </a:schemeClr>
                        </a:solidFill>
                        <a:latin typeface="Cambria Math" panose="02040503050406030204" pitchFamily="18" charset="0"/>
                      </a:rPr>
                      <m:t>)</m:t>
                    </m:r>
                  </m:oMath>
                </a14:m>
                <a:r>
                  <a:rPr lang="en-US" sz="1400" dirty="0">
                    <a:solidFill>
                      <a:schemeClr val="accent5">
                        <a:lumMod val="50000"/>
                      </a:schemeClr>
                    </a:solidFill>
                    <a:latin typeface="David "/>
                  </a:rPr>
                  <a:t> </a:t>
                </a:r>
                <a:endParaRPr lang="he-IL" sz="1400" dirty="0">
                  <a:solidFill>
                    <a:schemeClr val="accent5">
                      <a:lumMod val="50000"/>
                    </a:schemeClr>
                  </a:solidFill>
                  <a:latin typeface="David "/>
                </a:endParaRPr>
              </a:p>
            </p:txBody>
          </p:sp>
        </mc:Choice>
        <mc:Fallback xmlns="">
          <p:sp>
            <p:nvSpPr>
              <p:cNvPr id="34" name="TextBox 33">
                <a:extLst>
                  <a:ext uri="{FF2B5EF4-FFF2-40B4-BE49-F238E27FC236}">
                    <a16:creationId xmlns:a16="http://schemas.microsoft.com/office/drawing/2014/main" id="{EF7F76FC-5F41-4928-E5D9-2AC08BD198AD}"/>
                  </a:ext>
                </a:extLst>
              </p:cNvPr>
              <p:cNvSpPr txBox="1">
                <a:spLocks noRot="1" noChangeAspect="1" noMove="1" noResize="1" noEditPoints="1" noAdjustHandles="1" noChangeArrowheads="1" noChangeShapeType="1" noTextEdit="1"/>
              </p:cNvSpPr>
              <p:nvPr/>
            </p:nvSpPr>
            <p:spPr>
              <a:xfrm>
                <a:off x="8117916" y="5754443"/>
                <a:ext cx="3448072" cy="307777"/>
              </a:xfrm>
              <a:prstGeom prst="rect">
                <a:avLst/>
              </a:prstGeom>
              <a:blipFill>
                <a:blip r:embed="rId16"/>
                <a:stretch>
                  <a:fillRect l="-531" t="-2000" b="-22000"/>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0C73467-9196-258B-623D-2BC2A24CE6C0}"/>
                  </a:ext>
                </a:extLst>
              </p:cNvPr>
              <p:cNvSpPr txBox="1"/>
              <p:nvPr/>
            </p:nvSpPr>
            <p:spPr>
              <a:xfrm>
                <a:off x="8117916" y="6293990"/>
                <a:ext cx="3448072" cy="307777"/>
              </a:xfrm>
              <a:prstGeom prst="rect">
                <a:avLst/>
              </a:prstGeom>
              <a:noFill/>
            </p:spPr>
            <p:txBody>
              <a:bodyPr wrap="square" rtlCol="1">
                <a:spAutoFit/>
              </a:bodyPr>
              <a:lstStyle/>
              <a:p>
                <a:r>
                  <a:rPr lang="en-US" sz="1400" dirty="0">
                    <a:solidFill>
                      <a:schemeClr val="accent5">
                        <a:lumMod val="50000"/>
                      </a:schemeClr>
                    </a:solidFill>
                    <a:latin typeface="David "/>
                  </a:rPr>
                  <a:t>verify Alice by checking  </a:t>
                </a:r>
                <a14:m>
                  <m:oMath xmlns:m="http://schemas.openxmlformats.org/officeDocument/2006/math">
                    <m:sSup>
                      <m:sSupPr>
                        <m:ctrlPr>
                          <a:rPr lang="en-US" sz="1400" b="0" i="1" smtClean="0">
                            <a:solidFill>
                              <a:schemeClr val="accent5">
                                <a:lumMod val="50000"/>
                              </a:schemeClr>
                            </a:solidFill>
                            <a:latin typeface="Cambria Math" panose="02040503050406030204" pitchFamily="18" charset="0"/>
                          </a:rPr>
                        </m:ctrlPr>
                      </m:sSupPr>
                      <m:e>
                        <m:r>
                          <a:rPr lang="en-US" sz="1400" b="0" i="1" smtClean="0">
                            <a:solidFill>
                              <a:schemeClr val="accent5">
                                <a:lumMod val="50000"/>
                              </a:schemeClr>
                            </a:solidFill>
                            <a:latin typeface="Cambria Math" panose="02040503050406030204" pitchFamily="18" charset="0"/>
                          </a:rPr>
                          <m:t>(</m:t>
                        </m:r>
                        <m:r>
                          <a:rPr lang="en-US" sz="1400" b="0" i="1" smtClean="0">
                            <a:solidFill>
                              <a:schemeClr val="accent5">
                                <a:lumMod val="50000"/>
                              </a:schemeClr>
                            </a:solidFill>
                            <a:latin typeface="Cambria Math" panose="02040503050406030204" pitchFamily="18" charset="0"/>
                          </a:rPr>
                          <m:t>𝑒</m:t>
                        </m:r>
                      </m:e>
                      <m:sup>
                        <m:r>
                          <a:rPr lang="en-US" sz="1400" b="0" i="1" smtClean="0">
                            <a:solidFill>
                              <a:schemeClr val="accent5">
                                <a:lumMod val="50000"/>
                              </a:schemeClr>
                            </a:solidFill>
                            <a:latin typeface="Cambria Math" panose="02040503050406030204" pitchFamily="18" charset="0"/>
                          </a:rPr>
                          <m:t>′</m:t>
                        </m:r>
                      </m:sup>
                    </m:sSup>
                    <m:r>
                      <a:rPr lang="en-US" sz="1400" b="0" i="1" smtClean="0">
                        <a:solidFill>
                          <a:schemeClr val="accent5">
                            <a:lumMod val="50000"/>
                          </a:schemeClr>
                        </a:solidFill>
                        <a:latin typeface="Cambria Math" panose="02040503050406030204" pitchFamily="18" charset="0"/>
                      </a:rPr>
                      <m:t>==</m:t>
                    </m:r>
                    <m:r>
                      <a:rPr lang="en-US" sz="1400" b="0" i="1" smtClean="0">
                        <a:solidFill>
                          <a:schemeClr val="accent5">
                            <a:lumMod val="50000"/>
                          </a:schemeClr>
                        </a:solidFill>
                        <a:latin typeface="Cambria Math" panose="02040503050406030204" pitchFamily="18" charset="0"/>
                      </a:rPr>
                      <m:t>𝑒</m:t>
                    </m:r>
                    <m:r>
                      <a:rPr lang="en-US" sz="1400" b="0" i="1" smtClean="0">
                        <a:solidFill>
                          <a:schemeClr val="accent5">
                            <a:lumMod val="50000"/>
                          </a:schemeClr>
                        </a:solidFill>
                        <a:latin typeface="Cambria Math" panose="02040503050406030204" pitchFamily="18" charset="0"/>
                      </a:rPr>
                      <m:t>)</m:t>
                    </m:r>
                  </m:oMath>
                </a14:m>
                <a:r>
                  <a:rPr lang="en-US" sz="1400" dirty="0">
                    <a:solidFill>
                      <a:schemeClr val="accent5">
                        <a:lumMod val="50000"/>
                      </a:schemeClr>
                    </a:solidFill>
                    <a:latin typeface="David "/>
                  </a:rPr>
                  <a:t> </a:t>
                </a:r>
                <a:endParaRPr lang="he-IL" sz="1400" dirty="0">
                  <a:solidFill>
                    <a:schemeClr val="accent5">
                      <a:lumMod val="50000"/>
                    </a:schemeClr>
                  </a:solidFill>
                  <a:latin typeface="David "/>
                </a:endParaRPr>
              </a:p>
            </p:txBody>
          </p:sp>
        </mc:Choice>
        <mc:Fallback xmlns="">
          <p:sp>
            <p:nvSpPr>
              <p:cNvPr id="35" name="TextBox 34">
                <a:extLst>
                  <a:ext uri="{FF2B5EF4-FFF2-40B4-BE49-F238E27FC236}">
                    <a16:creationId xmlns:a16="http://schemas.microsoft.com/office/drawing/2014/main" id="{30C73467-9196-258B-623D-2BC2A24CE6C0}"/>
                  </a:ext>
                </a:extLst>
              </p:cNvPr>
              <p:cNvSpPr txBox="1">
                <a:spLocks noRot="1" noChangeAspect="1" noMove="1" noResize="1" noEditPoints="1" noAdjustHandles="1" noChangeArrowheads="1" noChangeShapeType="1" noTextEdit="1"/>
              </p:cNvSpPr>
              <p:nvPr/>
            </p:nvSpPr>
            <p:spPr>
              <a:xfrm>
                <a:off x="8117916" y="6293990"/>
                <a:ext cx="3448072" cy="307777"/>
              </a:xfrm>
              <a:prstGeom prst="rect">
                <a:avLst/>
              </a:prstGeom>
              <a:blipFill>
                <a:blip r:embed="rId17"/>
                <a:stretch>
                  <a:fillRect l="-531" b="-21569"/>
                </a:stretch>
              </a:blipFill>
            </p:spPr>
            <p:txBody>
              <a:bodyPr/>
              <a:lstStyle/>
              <a:p>
                <a:r>
                  <a:rPr lang="he-IL">
                    <a:noFill/>
                  </a:rPr>
                  <a:t> </a:t>
                </a:r>
              </a:p>
            </p:txBody>
          </p:sp>
        </mc:Fallback>
      </mc:AlternateContent>
      <p:cxnSp>
        <p:nvCxnSpPr>
          <p:cNvPr id="38" name="Straight Arrow Connector 37">
            <a:extLst>
              <a:ext uri="{FF2B5EF4-FFF2-40B4-BE49-F238E27FC236}">
                <a16:creationId xmlns:a16="http://schemas.microsoft.com/office/drawing/2014/main" id="{59E2581B-FA7A-6FA0-F5A5-17EAE686DC70}"/>
              </a:ext>
            </a:extLst>
          </p:cNvPr>
          <p:cNvCxnSpPr>
            <a:cxnSpLocks/>
          </p:cNvCxnSpPr>
          <p:nvPr/>
        </p:nvCxnSpPr>
        <p:spPr>
          <a:xfrm flipH="1">
            <a:off x="2705851" y="2154785"/>
            <a:ext cx="3666" cy="275320"/>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cxnSp>
        <p:nvCxnSpPr>
          <p:cNvPr id="40" name="Straight Arrow Connector 39">
            <a:extLst>
              <a:ext uri="{FF2B5EF4-FFF2-40B4-BE49-F238E27FC236}">
                <a16:creationId xmlns:a16="http://schemas.microsoft.com/office/drawing/2014/main" id="{123C408E-E6F1-DF7C-DF55-F24208539DA0}"/>
              </a:ext>
            </a:extLst>
          </p:cNvPr>
          <p:cNvCxnSpPr>
            <a:cxnSpLocks/>
          </p:cNvCxnSpPr>
          <p:nvPr/>
        </p:nvCxnSpPr>
        <p:spPr>
          <a:xfrm flipH="1">
            <a:off x="2703444" y="2719373"/>
            <a:ext cx="3666" cy="275320"/>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162331C-4CAB-C86F-F6F9-07317CBD55B5}"/>
                  </a:ext>
                </a:extLst>
              </p:cNvPr>
              <p:cNvSpPr txBox="1"/>
              <p:nvPr/>
            </p:nvSpPr>
            <p:spPr>
              <a:xfrm>
                <a:off x="1210808" y="3564493"/>
                <a:ext cx="2511548" cy="307777"/>
              </a:xfrm>
              <a:prstGeom prst="rect">
                <a:avLst/>
              </a:prstGeom>
              <a:noFill/>
            </p:spPr>
            <p:txBody>
              <a:bodyPr wrap="square" rtlCol="1">
                <a:spAutoFit/>
              </a:bodyPr>
              <a:lstStyle/>
              <a:p>
                <a:r>
                  <a:rPr lang="en-US" sz="1400" dirty="0">
                    <a:solidFill>
                      <a:schemeClr val="accent5">
                        <a:lumMod val="50000"/>
                      </a:schemeClr>
                    </a:solidFill>
                    <a:latin typeface="David "/>
                  </a:rPr>
                  <a:t>sign the msg:  </a:t>
                </a:r>
                <a14:m>
                  <m:oMath xmlns:m="http://schemas.openxmlformats.org/officeDocument/2006/math">
                    <m:r>
                      <m:rPr>
                        <m:sty m:val="p"/>
                      </m:rPr>
                      <a:rPr lang="en-US" sz="1400" b="0" i="0" smtClean="0">
                        <a:solidFill>
                          <a:schemeClr val="accent5">
                            <a:lumMod val="50000"/>
                          </a:schemeClr>
                        </a:solidFill>
                        <a:latin typeface="Cambria Math" panose="02040503050406030204" pitchFamily="18" charset="0"/>
                      </a:rPr>
                      <m:t>e</m:t>
                    </m:r>
                    <m:r>
                      <a:rPr lang="en-US" sz="1400" b="0" i="0" smtClean="0">
                        <a:solidFill>
                          <a:schemeClr val="accent5">
                            <a:lumMod val="50000"/>
                          </a:schemeClr>
                        </a:solidFill>
                        <a:latin typeface="Cambria Math" panose="02040503050406030204" pitchFamily="18" charset="0"/>
                      </a:rPr>
                      <m:t> </m:t>
                    </m:r>
                    <m:r>
                      <a:rPr lang="en-US" sz="1400" b="0" i="1" smtClean="0">
                        <a:solidFill>
                          <a:schemeClr val="accent5">
                            <a:lumMod val="50000"/>
                          </a:schemeClr>
                        </a:solidFill>
                        <a:latin typeface="Cambria Math" panose="02040503050406030204" pitchFamily="18" charset="0"/>
                      </a:rPr>
                      <m:t>=</m:t>
                    </m:r>
                    <m:r>
                      <a:rPr lang="en-US" sz="1400" b="0" i="1" smtClean="0">
                        <a:solidFill>
                          <a:schemeClr val="accent5">
                            <a:lumMod val="50000"/>
                          </a:schemeClr>
                        </a:solidFill>
                        <a:latin typeface="Cambria Math" panose="02040503050406030204" pitchFamily="18" charset="0"/>
                      </a:rPr>
                      <m:t>𝐻𝑎𝑠</m:t>
                    </m:r>
                    <m:r>
                      <a:rPr lang="en-US" sz="1400" b="0" i="1" smtClean="0">
                        <a:solidFill>
                          <a:schemeClr val="accent5">
                            <a:lumMod val="50000"/>
                          </a:schemeClr>
                        </a:solidFill>
                        <a:latin typeface="Cambria Math" panose="02040503050406030204" pitchFamily="18" charset="0"/>
                      </a:rPr>
                      <m:t>h</m:t>
                    </m:r>
                    <m:r>
                      <a:rPr lang="en-US" sz="1400" b="0" i="1" smtClean="0">
                        <a:solidFill>
                          <a:schemeClr val="accent5">
                            <a:lumMod val="50000"/>
                          </a:schemeClr>
                        </a:solidFill>
                        <a:latin typeface="Cambria Math" panose="02040503050406030204" pitchFamily="18" charset="0"/>
                      </a:rPr>
                      <m:t>(</m:t>
                    </m:r>
                    <m:r>
                      <a:rPr lang="en-US" sz="1400" b="0" i="1" smtClean="0">
                        <a:solidFill>
                          <a:schemeClr val="accent5">
                            <a:lumMod val="50000"/>
                          </a:schemeClr>
                        </a:solidFill>
                        <a:latin typeface="Cambria Math" panose="02040503050406030204" pitchFamily="18" charset="0"/>
                      </a:rPr>
                      <m:t>𝑀</m:t>
                    </m:r>
                    <m:r>
                      <a:rPr lang="en-US" sz="1400" b="0" i="1" smtClean="0">
                        <a:solidFill>
                          <a:schemeClr val="accent5">
                            <a:lumMod val="50000"/>
                          </a:schemeClr>
                        </a:solidFill>
                        <a:latin typeface="Cambria Math" panose="02040503050406030204" pitchFamily="18" charset="0"/>
                      </a:rPr>
                      <m:t>||</m:t>
                    </m:r>
                    <m:r>
                      <a:rPr lang="en-US" sz="1400" b="0" i="1" smtClean="0">
                        <a:solidFill>
                          <a:schemeClr val="accent5">
                            <a:lumMod val="50000"/>
                          </a:schemeClr>
                        </a:solidFill>
                        <a:latin typeface="Cambria Math" panose="02040503050406030204" pitchFamily="18" charset="0"/>
                      </a:rPr>
                      <m:t>𝑥</m:t>
                    </m:r>
                    <m:r>
                      <a:rPr lang="en-US" sz="1400" b="0" i="1" smtClean="0">
                        <a:solidFill>
                          <a:schemeClr val="accent5">
                            <a:lumMod val="50000"/>
                          </a:schemeClr>
                        </a:solidFill>
                        <a:latin typeface="Cambria Math" panose="02040503050406030204" pitchFamily="18" charset="0"/>
                      </a:rPr>
                      <m:t>)</m:t>
                    </m:r>
                  </m:oMath>
                </a14:m>
                <a:endParaRPr lang="he-IL" sz="1400" dirty="0">
                  <a:solidFill>
                    <a:schemeClr val="accent5">
                      <a:lumMod val="50000"/>
                    </a:schemeClr>
                  </a:solidFill>
                  <a:latin typeface="David "/>
                </a:endParaRPr>
              </a:p>
            </p:txBody>
          </p:sp>
        </mc:Choice>
        <mc:Fallback xmlns="">
          <p:sp>
            <p:nvSpPr>
              <p:cNvPr id="41" name="TextBox 40">
                <a:extLst>
                  <a:ext uri="{FF2B5EF4-FFF2-40B4-BE49-F238E27FC236}">
                    <a16:creationId xmlns:a16="http://schemas.microsoft.com/office/drawing/2014/main" id="{5162331C-4CAB-C86F-F6F9-07317CBD55B5}"/>
                  </a:ext>
                </a:extLst>
              </p:cNvPr>
              <p:cNvSpPr txBox="1">
                <a:spLocks noRot="1" noChangeAspect="1" noMove="1" noResize="1" noEditPoints="1" noAdjustHandles="1" noChangeArrowheads="1" noChangeShapeType="1" noTextEdit="1"/>
              </p:cNvSpPr>
              <p:nvPr/>
            </p:nvSpPr>
            <p:spPr>
              <a:xfrm>
                <a:off x="1210808" y="3564493"/>
                <a:ext cx="2511548" cy="307777"/>
              </a:xfrm>
              <a:prstGeom prst="rect">
                <a:avLst/>
              </a:prstGeom>
              <a:blipFill>
                <a:blip r:embed="rId18"/>
                <a:stretch>
                  <a:fillRect l="-728" t="-2000" b="-22000"/>
                </a:stretch>
              </a:blipFill>
            </p:spPr>
            <p:txBody>
              <a:bodyPr/>
              <a:lstStyle/>
              <a:p>
                <a:r>
                  <a:rPr lang="he-IL">
                    <a:noFill/>
                  </a:rPr>
                  <a:t> </a:t>
                </a:r>
              </a:p>
            </p:txBody>
          </p:sp>
        </mc:Fallback>
      </mc:AlternateContent>
      <p:cxnSp>
        <p:nvCxnSpPr>
          <p:cNvPr id="42" name="Straight Arrow Connector 41">
            <a:extLst>
              <a:ext uri="{FF2B5EF4-FFF2-40B4-BE49-F238E27FC236}">
                <a16:creationId xmlns:a16="http://schemas.microsoft.com/office/drawing/2014/main" id="{2FC58F2C-AA53-9701-7723-121ADCEE1D18}"/>
              </a:ext>
            </a:extLst>
          </p:cNvPr>
          <p:cNvCxnSpPr>
            <a:cxnSpLocks/>
          </p:cNvCxnSpPr>
          <p:nvPr/>
        </p:nvCxnSpPr>
        <p:spPr>
          <a:xfrm flipH="1">
            <a:off x="2703444" y="3282822"/>
            <a:ext cx="3666" cy="275320"/>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cxnSp>
        <p:nvCxnSpPr>
          <p:cNvPr id="43" name="Straight Arrow Connector 42">
            <a:extLst>
              <a:ext uri="{FF2B5EF4-FFF2-40B4-BE49-F238E27FC236}">
                <a16:creationId xmlns:a16="http://schemas.microsoft.com/office/drawing/2014/main" id="{24E5243D-7707-AFF4-9F64-6CED80F07074}"/>
              </a:ext>
            </a:extLst>
          </p:cNvPr>
          <p:cNvCxnSpPr>
            <a:cxnSpLocks/>
          </p:cNvCxnSpPr>
          <p:nvPr/>
        </p:nvCxnSpPr>
        <p:spPr>
          <a:xfrm flipH="1">
            <a:off x="2699778" y="3870349"/>
            <a:ext cx="3666" cy="275320"/>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cxnSp>
        <p:nvCxnSpPr>
          <p:cNvPr id="44" name="Straight Arrow Connector 43">
            <a:extLst>
              <a:ext uri="{FF2B5EF4-FFF2-40B4-BE49-F238E27FC236}">
                <a16:creationId xmlns:a16="http://schemas.microsoft.com/office/drawing/2014/main" id="{65B9CBD4-4A0E-E131-4C2D-C9B0D4D5DB10}"/>
              </a:ext>
            </a:extLst>
          </p:cNvPr>
          <p:cNvCxnSpPr>
            <a:cxnSpLocks/>
          </p:cNvCxnSpPr>
          <p:nvPr/>
        </p:nvCxnSpPr>
        <p:spPr>
          <a:xfrm flipH="1">
            <a:off x="2699778" y="4636859"/>
            <a:ext cx="3666" cy="275320"/>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sp>
        <p:nvSpPr>
          <p:cNvPr id="46" name="Rectangle 45">
            <a:extLst>
              <a:ext uri="{FF2B5EF4-FFF2-40B4-BE49-F238E27FC236}">
                <a16:creationId xmlns:a16="http://schemas.microsoft.com/office/drawing/2014/main" id="{D3CEF194-538D-4E62-042B-88B0336E44B6}"/>
              </a:ext>
            </a:extLst>
          </p:cNvPr>
          <p:cNvSpPr/>
          <p:nvPr/>
        </p:nvSpPr>
        <p:spPr>
          <a:xfrm flipH="1">
            <a:off x="7937275" y="1045959"/>
            <a:ext cx="64036" cy="5555808"/>
          </a:xfrm>
          <a:prstGeom prst="rect">
            <a:avLst/>
          </a:prstGeom>
          <a:solidFill>
            <a:schemeClr val="accent2">
              <a:lumMod val="20000"/>
              <a:lumOff val="80000"/>
            </a:schemeClr>
          </a:solidFill>
          <a:ln>
            <a:solidFill>
              <a:schemeClr val="accent2">
                <a:lumMod val="75000"/>
              </a:schemeClr>
            </a:solidFill>
          </a:ln>
        </p:spPr>
        <p:style>
          <a:lnRef idx="1">
            <a:schemeClr val="accent2"/>
          </a:lnRef>
          <a:fillRef idx="2">
            <a:schemeClr val="accent2"/>
          </a:fillRef>
          <a:effectRef idx="1">
            <a:schemeClr val="accent2"/>
          </a:effectRef>
          <a:fontRef idx="minor">
            <a:schemeClr val="dk1"/>
          </a:fontRef>
        </p:style>
        <p:txBody>
          <a:bodyPr rtlCol="1" anchor="ctr"/>
          <a:lstStyle/>
          <a:p>
            <a:pPr algn="ctr"/>
            <a:endParaRPr lang="he-IL">
              <a:latin typeface="David "/>
            </a:endParaRPr>
          </a:p>
        </p:txBody>
      </p:sp>
      <p:cxnSp>
        <p:nvCxnSpPr>
          <p:cNvPr id="47" name="Straight Arrow Connector 46">
            <a:extLst>
              <a:ext uri="{FF2B5EF4-FFF2-40B4-BE49-F238E27FC236}">
                <a16:creationId xmlns:a16="http://schemas.microsoft.com/office/drawing/2014/main" id="{917F9E02-AC6C-8BD6-D894-971096DF425B}"/>
              </a:ext>
            </a:extLst>
          </p:cNvPr>
          <p:cNvCxnSpPr>
            <a:cxnSpLocks/>
          </p:cNvCxnSpPr>
          <p:nvPr/>
        </p:nvCxnSpPr>
        <p:spPr>
          <a:xfrm flipH="1">
            <a:off x="9065862" y="5492318"/>
            <a:ext cx="3666" cy="275320"/>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cxnSp>
        <p:nvCxnSpPr>
          <p:cNvPr id="48" name="Straight Arrow Connector 47">
            <a:extLst>
              <a:ext uri="{FF2B5EF4-FFF2-40B4-BE49-F238E27FC236}">
                <a16:creationId xmlns:a16="http://schemas.microsoft.com/office/drawing/2014/main" id="{2D277FD2-C7C3-FAD6-177C-959B8AD0B91C}"/>
              </a:ext>
            </a:extLst>
          </p:cNvPr>
          <p:cNvCxnSpPr>
            <a:cxnSpLocks/>
          </p:cNvCxnSpPr>
          <p:nvPr/>
        </p:nvCxnSpPr>
        <p:spPr>
          <a:xfrm flipH="1">
            <a:off x="9065862" y="6066407"/>
            <a:ext cx="3666" cy="275320"/>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cxnSp>
        <p:nvCxnSpPr>
          <p:cNvPr id="49" name="Straight Arrow Connector 48">
            <a:extLst>
              <a:ext uri="{FF2B5EF4-FFF2-40B4-BE49-F238E27FC236}">
                <a16:creationId xmlns:a16="http://schemas.microsoft.com/office/drawing/2014/main" id="{4EB98813-F4F8-044D-045C-2B2D16346141}"/>
              </a:ext>
            </a:extLst>
          </p:cNvPr>
          <p:cNvCxnSpPr>
            <a:cxnSpLocks/>
          </p:cNvCxnSpPr>
          <p:nvPr/>
        </p:nvCxnSpPr>
        <p:spPr>
          <a:xfrm flipV="1">
            <a:off x="4839627" y="2209582"/>
            <a:ext cx="1997454" cy="3100"/>
          </a:xfrm>
          <a:prstGeom prst="straightConnector1">
            <a:avLst/>
          </a:prstGeom>
          <a:ln w="38100" cap="flat" cmpd="sng" algn="ctr">
            <a:solidFill>
              <a:schemeClr val="accent5"/>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9200070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8" name="Freeform: Shape 17">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19" name="Freeform: Shape 18">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20" name="Freeform: Shape 19">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grpSp>
      <p:sp>
        <p:nvSpPr>
          <p:cNvPr id="3" name="TextBox 2">
            <a:extLst>
              <a:ext uri="{FF2B5EF4-FFF2-40B4-BE49-F238E27FC236}">
                <a16:creationId xmlns:a16="http://schemas.microsoft.com/office/drawing/2014/main" id="{A6EDEA1C-73F9-8F62-C81C-122A45FBDEDB}"/>
              </a:ext>
            </a:extLst>
          </p:cNvPr>
          <p:cNvSpPr txBox="1"/>
          <p:nvPr/>
        </p:nvSpPr>
        <p:spPr>
          <a:xfrm>
            <a:off x="490915" y="1354304"/>
            <a:ext cx="2061783" cy="400110"/>
          </a:xfrm>
          <a:prstGeom prst="rect">
            <a:avLst/>
          </a:prstGeom>
          <a:noFill/>
        </p:spPr>
        <p:txBody>
          <a:bodyPr wrap="none" rtlCol="1">
            <a:spAutoFit/>
          </a:bodyPr>
          <a:lstStyle/>
          <a:p>
            <a:r>
              <a:rPr lang="en-US" sz="2000" b="1" dirty="0">
                <a:latin typeface="David" panose="020E0502060401010101" pitchFamily="34" charset="-79"/>
                <a:cs typeface="David" panose="020E0502060401010101" pitchFamily="34" charset="-79"/>
              </a:rPr>
              <a:t>Algorithm Steps: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B9B9DE8-8E4F-521F-E9B5-1D921EF34674}"/>
                  </a:ext>
                </a:extLst>
              </p:cNvPr>
              <p:cNvSpPr txBox="1"/>
              <p:nvPr/>
            </p:nvSpPr>
            <p:spPr>
              <a:xfrm>
                <a:off x="919819" y="1735201"/>
                <a:ext cx="7622215" cy="4670509"/>
              </a:xfrm>
              <a:prstGeom prst="rect">
                <a:avLst/>
              </a:prstGeom>
              <a:noFill/>
            </p:spPr>
            <p:txBody>
              <a:bodyPr wrap="none" rtlCol="1">
                <a:spAutoFit/>
              </a:bodyPr>
              <a:lstStyle/>
              <a:p>
                <a:pPr marL="342900" indent="-342900">
                  <a:lnSpc>
                    <a:spcPct val="150000"/>
                  </a:lnSpc>
                  <a:buFont typeface="Courier New" panose="02070309020205020404" pitchFamily="49" charset="0"/>
                  <a:buChar char="o"/>
                </a:pPr>
                <a:r>
                  <a:rPr lang="en-US" sz="2000" b="1" dirty="0">
                    <a:latin typeface="David" panose="020E0502060401010101" pitchFamily="34" charset="-79"/>
                    <a:cs typeface="David" panose="020E0502060401010101" pitchFamily="34" charset="-79"/>
                  </a:rPr>
                  <a:t>Key Generation</a:t>
                </a:r>
                <a:r>
                  <a:rPr lang="en-US" sz="2000" dirty="0">
                    <a:latin typeface="David" panose="020E0502060401010101" pitchFamily="34" charset="-79"/>
                    <a:cs typeface="David" panose="020E0502060401010101" pitchFamily="34" charset="-79"/>
                  </a:rPr>
                  <a:t>:</a:t>
                </a:r>
              </a:p>
              <a:p>
                <a:pPr marL="800100" lvl="1" indent="-342900">
                  <a:lnSpc>
                    <a:spcPct val="150000"/>
                  </a:lnSpc>
                  <a:buFont typeface="Arial" panose="020B0604020202020204" pitchFamily="34" charset="0"/>
                  <a:buChar char="•"/>
                </a:pPr>
                <a:r>
                  <a:rPr lang="en-US" sz="2000" dirty="0">
                    <a:latin typeface="David" panose="020E0502060401010101" pitchFamily="34" charset="-79"/>
                    <a:cs typeface="David" panose="020E0502060401010101" pitchFamily="34" charset="-79"/>
                  </a:rPr>
                  <a:t>Alice generates a private key </a:t>
                </a:r>
                <a14:m>
                  <m:oMath xmlns:m="http://schemas.openxmlformats.org/officeDocument/2006/math">
                    <m:r>
                      <a:rPr lang="en-US" sz="2000" b="0" i="1" smtClean="0">
                        <a:latin typeface="Cambria Math" panose="02040503050406030204" pitchFamily="18" charset="0"/>
                      </a:rPr>
                      <m:t>𝑠</m:t>
                    </m:r>
                  </m:oMath>
                </a14:m>
                <a:r>
                  <a:rPr lang="en-US" sz="2000" dirty="0">
                    <a:latin typeface="David" panose="020E0502060401010101" pitchFamily="34" charset="-79"/>
                    <a:cs typeface="David" panose="020E0502060401010101" pitchFamily="34" charset="-79"/>
                  </a:rPr>
                  <a:t> and a public key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𝐴</m:t>
                        </m:r>
                      </m:e>
                      <m:sup>
                        <m:r>
                          <a:rPr lang="en-US" sz="2000" b="0" i="1" smtClean="0">
                            <a:latin typeface="Cambria Math" panose="02040503050406030204" pitchFamily="18" charset="0"/>
                          </a:rPr>
                          <m:t>−</m:t>
                        </m:r>
                        <m:r>
                          <a:rPr lang="en-US" sz="2000" b="0" i="1" smtClean="0">
                            <a:latin typeface="Cambria Math" panose="02040503050406030204" pitchFamily="18" charset="0"/>
                          </a:rPr>
                          <m:t>𝑠</m:t>
                        </m:r>
                      </m:sup>
                    </m:sSup>
                    <m:r>
                      <a:rPr lang="en-US" sz="2000" b="0" i="1" smtClean="0">
                        <a:latin typeface="Cambria Math" panose="02040503050406030204" pitchFamily="18" charset="0"/>
                      </a:rPr>
                      <m:t> </m:t>
                    </m:r>
                    <m:r>
                      <a:rPr lang="en-US" sz="2000" b="0" i="1" smtClean="0">
                        <a:latin typeface="Cambria Math" panose="02040503050406030204" pitchFamily="18" charset="0"/>
                      </a:rPr>
                      <m:t>𝑚𝑜𝑑</m:t>
                    </m:r>
                    <m:r>
                      <a:rPr lang="en-US" sz="2000" b="0" i="1" smtClean="0">
                        <a:latin typeface="Cambria Math" panose="02040503050406030204" pitchFamily="18" charset="0"/>
                      </a:rPr>
                      <m:t> </m:t>
                    </m:r>
                    <m:r>
                      <a:rPr lang="en-US" sz="2000" b="0" i="1" smtClean="0">
                        <a:latin typeface="Cambria Math" panose="02040503050406030204" pitchFamily="18" charset="0"/>
                      </a:rPr>
                      <m:t>𝑝</m:t>
                    </m:r>
                  </m:oMath>
                </a14:m>
                <a:r>
                  <a:rPr lang="en-US" sz="2000" dirty="0">
                    <a:latin typeface="David" panose="020E0502060401010101" pitchFamily="34" charset="-79"/>
                    <a:cs typeface="David" panose="020E0502060401010101" pitchFamily="34" charset="-79"/>
                  </a:rPr>
                  <a:t>.</a:t>
                </a:r>
              </a:p>
              <a:p>
                <a:pPr marL="342900" indent="-342900">
                  <a:lnSpc>
                    <a:spcPct val="150000"/>
                  </a:lnSpc>
                  <a:buFont typeface="Courier New" panose="02070309020205020404" pitchFamily="49" charset="0"/>
                  <a:buChar char="o"/>
                </a:pPr>
                <a:r>
                  <a:rPr lang="en-US" sz="2000" b="1" dirty="0">
                    <a:latin typeface="David" panose="020E0502060401010101" pitchFamily="34" charset="-79"/>
                    <a:cs typeface="David" panose="020E0502060401010101" pitchFamily="34" charset="-79"/>
                  </a:rPr>
                  <a:t>Signing</a:t>
                </a:r>
                <a:r>
                  <a:rPr lang="en-US" sz="2000" dirty="0">
                    <a:latin typeface="David" panose="020E0502060401010101" pitchFamily="34" charset="-79"/>
                    <a:cs typeface="David" panose="020E0502060401010101" pitchFamily="34" charset="-79"/>
                  </a:rPr>
                  <a:t>:</a:t>
                </a:r>
              </a:p>
              <a:p>
                <a:pPr marL="800100" lvl="1" indent="-342900">
                  <a:lnSpc>
                    <a:spcPct val="150000"/>
                  </a:lnSpc>
                  <a:buFont typeface="Arial" panose="020B0604020202020204" pitchFamily="34" charset="0"/>
                  <a:buChar char="•"/>
                </a:pPr>
                <a:r>
                  <a:rPr lang="en-US" sz="2000" dirty="0">
                    <a:latin typeface="David" panose="020E0502060401010101" pitchFamily="34" charset="-79"/>
                    <a:cs typeface="David" panose="020E0502060401010101" pitchFamily="34" charset="-79"/>
                  </a:rPr>
                  <a:t>Alice selects a random nonce </a:t>
                </a:r>
                <a14:m>
                  <m:oMath xmlns:m="http://schemas.openxmlformats.org/officeDocument/2006/math">
                    <m:r>
                      <a:rPr lang="en-US" sz="2000" b="0" i="1" smtClean="0">
                        <a:latin typeface="Cambria Math" panose="02040503050406030204" pitchFamily="18" charset="0"/>
                      </a:rPr>
                      <m:t>𝑟</m:t>
                    </m:r>
                  </m:oMath>
                </a14:m>
                <a:r>
                  <a:rPr lang="en-US" sz="2000" dirty="0">
                    <a:latin typeface="David" panose="020E0502060401010101" pitchFamily="34" charset="-79"/>
                    <a:cs typeface="David" panose="020E0502060401010101" pitchFamily="34" charset="-79"/>
                  </a:rPr>
                  <a:t> and computes </a:t>
                </a:r>
                <a14:m>
                  <m:oMath xmlns:m="http://schemas.openxmlformats.org/officeDocument/2006/math">
                    <m:r>
                      <a:rPr lang="en-US" sz="2000" b="0" i="1" smtClean="0">
                        <a:latin typeface="Cambria Math" panose="02040503050406030204" pitchFamily="18" charset="0"/>
                      </a:rPr>
                      <m:t>𝑥</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𝐴</m:t>
                        </m:r>
                      </m:e>
                      <m:sup>
                        <m:r>
                          <a:rPr lang="en-US" sz="2000" b="0" i="1" smtClean="0">
                            <a:latin typeface="Cambria Math" panose="02040503050406030204" pitchFamily="18" charset="0"/>
                          </a:rPr>
                          <m:t>𝑟</m:t>
                        </m:r>
                      </m:sup>
                    </m:sSup>
                    <m:r>
                      <a:rPr lang="en-US" sz="2000" b="0" i="1" smtClean="0">
                        <a:latin typeface="Cambria Math" panose="02040503050406030204" pitchFamily="18" charset="0"/>
                      </a:rPr>
                      <m:t> </m:t>
                    </m:r>
                    <m:r>
                      <a:rPr lang="en-US" sz="2000" b="0" i="1" smtClean="0">
                        <a:latin typeface="Cambria Math" panose="02040503050406030204" pitchFamily="18" charset="0"/>
                      </a:rPr>
                      <m:t>𝑚𝑜𝑑</m:t>
                    </m:r>
                    <m:r>
                      <a:rPr lang="en-US" sz="2000" b="0" i="1" smtClean="0">
                        <a:latin typeface="Cambria Math" panose="02040503050406030204" pitchFamily="18" charset="0"/>
                      </a:rPr>
                      <m:t> </m:t>
                    </m:r>
                    <m:r>
                      <a:rPr lang="en-US" sz="2000" b="0" i="1" smtClean="0">
                        <a:latin typeface="Cambria Math" panose="02040503050406030204" pitchFamily="18" charset="0"/>
                      </a:rPr>
                      <m:t>𝑝</m:t>
                    </m:r>
                  </m:oMath>
                </a14:m>
                <a:r>
                  <a:rPr lang="en-US" sz="2000" dirty="0">
                    <a:latin typeface="David" panose="020E0502060401010101" pitchFamily="34" charset="-79"/>
                    <a:cs typeface="David" panose="020E0502060401010101" pitchFamily="34" charset="-79"/>
                  </a:rPr>
                  <a:t>.</a:t>
                </a:r>
              </a:p>
              <a:p>
                <a:pPr marL="800100" lvl="1" indent="-342900">
                  <a:lnSpc>
                    <a:spcPct val="150000"/>
                  </a:lnSpc>
                  <a:buFont typeface="Arial" panose="020B0604020202020204" pitchFamily="34" charset="0"/>
                  <a:buChar char="•"/>
                </a:pPr>
                <a:r>
                  <a:rPr lang="en-US" sz="2000" dirty="0">
                    <a:latin typeface="David" panose="020E0502060401010101" pitchFamily="34" charset="-79"/>
                    <a:cs typeface="David" panose="020E0502060401010101" pitchFamily="34" charset="-79"/>
                  </a:rPr>
                  <a:t>Alice hashes the message and </a:t>
                </a:r>
                <a14:m>
                  <m:oMath xmlns:m="http://schemas.openxmlformats.org/officeDocument/2006/math">
                    <m:r>
                      <a:rPr lang="en-US" sz="2000" b="0" i="1" smtClean="0">
                        <a:latin typeface="Cambria Math" panose="02040503050406030204" pitchFamily="18" charset="0"/>
                        <a:cs typeface="David" panose="020E0502060401010101" pitchFamily="34" charset="-79"/>
                      </a:rPr>
                      <m:t>𝑥</m:t>
                    </m:r>
                  </m:oMath>
                </a14:m>
                <a:r>
                  <a:rPr lang="en-US" sz="2000" dirty="0">
                    <a:latin typeface="David" panose="020E0502060401010101" pitchFamily="34" charset="-79"/>
                    <a:cs typeface="David" panose="020E0502060401010101" pitchFamily="34" charset="-79"/>
                  </a:rPr>
                  <a:t> to create </a:t>
                </a:r>
                <a14:m>
                  <m:oMath xmlns:m="http://schemas.openxmlformats.org/officeDocument/2006/math">
                    <m:r>
                      <a:rPr lang="en-US" sz="2000" b="0" i="1" smtClean="0">
                        <a:latin typeface="Cambria Math" panose="02040503050406030204" pitchFamily="18" charset="0"/>
                      </a:rPr>
                      <m:t>𝑒</m:t>
                    </m:r>
                    <m:r>
                      <a:rPr lang="en-US" sz="2000" b="0" i="1" smtClean="0">
                        <a:latin typeface="Cambria Math" panose="02040503050406030204" pitchFamily="18" charset="0"/>
                      </a:rPr>
                      <m:t>=</m:t>
                    </m:r>
                    <m:r>
                      <a:rPr lang="en-US" sz="2000" b="0" i="1" smtClean="0">
                        <a:latin typeface="Cambria Math" panose="02040503050406030204" pitchFamily="18" charset="0"/>
                      </a:rPr>
                      <m:t>𝐻</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𝑀</m:t>
                        </m:r>
                        <m:r>
                          <a:rPr lang="en-US" sz="2000" b="0" i="1" smtClean="0">
                            <a:latin typeface="Cambria Math" panose="02040503050406030204" pitchFamily="18" charset="0"/>
                          </a:rPr>
                          <m:t>||</m:t>
                        </m:r>
                        <m:r>
                          <a:rPr lang="en-US" sz="2000" b="0" i="1" smtClean="0">
                            <a:latin typeface="Cambria Math" panose="02040503050406030204" pitchFamily="18" charset="0"/>
                          </a:rPr>
                          <m:t>𝑥</m:t>
                        </m:r>
                      </m:e>
                    </m:d>
                    <m:r>
                      <a:rPr lang="en-US" sz="2000" b="0" i="1" smtClean="0">
                        <a:latin typeface="Cambria Math" panose="02040503050406030204" pitchFamily="18" charset="0"/>
                      </a:rPr>
                      <m:t>.</m:t>
                    </m:r>
                  </m:oMath>
                </a14:m>
                <a:endParaRPr lang="en-US" sz="2000" b="0" dirty="0">
                  <a:latin typeface="David" panose="020E0502060401010101" pitchFamily="34" charset="-79"/>
                  <a:cs typeface="David" panose="020E0502060401010101" pitchFamily="34" charset="-79"/>
                </a:endParaRPr>
              </a:p>
              <a:p>
                <a:pPr marL="800100" lvl="1" indent="-342900">
                  <a:lnSpc>
                    <a:spcPct val="150000"/>
                  </a:lnSpc>
                  <a:buFont typeface="Arial" panose="020B0604020202020204" pitchFamily="34" charset="0"/>
                  <a:buChar char="•"/>
                </a:pPr>
                <a:r>
                  <a:rPr lang="en-US" sz="2000" dirty="0">
                    <a:latin typeface="David" panose="020E0502060401010101" pitchFamily="34" charset="-79"/>
                    <a:cs typeface="David" panose="020E0502060401010101" pitchFamily="34" charset="-79"/>
                  </a:rPr>
                  <a:t>Alice computes the signature </a:t>
                </a:r>
                <a14:m>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rPr>
                      <m:t>=(</m:t>
                    </m:r>
                    <m:r>
                      <a:rPr lang="en-US" sz="2000" b="0" i="1" smtClean="0">
                        <a:latin typeface="Cambria Math" panose="02040503050406030204" pitchFamily="18" charset="0"/>
                      </a:rPr>
                      <m:t>𝑟</m:t>
                    </m:r>
                    <m:r>
                      <a:rPr lang="en-US" sz="2000" b="0" i="1" smtClean="0">
                        <a:latin typeface="Cambria Math" panose="02040503050406030204" pitchFamily="18" charset="0"/>
                      </a:rPr>
                      <m:t>+</m:t>
                    </m:r>
                    <m:r>
                      <a:rPr lang="en-US" sz="2000" b="0" i="1" smtClean="0">
                        <a:solidFill>
                          <a:schemeClr val="tx1"/>
                        </a:solidFill>
                        <a:latin typeface="Cambria Math" panose="02040503050406030204" pitchFamily="18" charset="0"/>
                      </a:rPr>
                      <m:t>𝑠𝑒</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𝑚𝑜𝑑</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𝑞</m:t>
                    </m:r>
                  </m:oMath>
                </a14:m>
                <a:r>
                  <a:rPr lang="en-US" sz="2000" dirty="0">
                    <a:solidFill>
                      <a:schemeClr val="tx1"/>
                    </a:solidFill>
                    <a:latin typeface="David" panose="020E0502060401010101" pitchFamily="34" charset="-79"/>
                    <a:cs typeface="David" panose="020E0502060401010101" pitchFamily="34" charset="-79"/>
                  </a:rPr>
                  <a:t>.</a:t>
                </a:r>
              </a:p>
              <a:p>
                <a:pPr marL="342900" indent="-342900">
                  <a:lnSpc>
                    <a:spcPct val="150000"/>
                  </a:lnSpc>
                  <a:buFont typeface="Courier New" panose="02070309020205020404" pitchFamily="49" charset="0"/>
                  <a:buChar char="o"/>
                </a:pPr>
                <a:r>
                  <a:rPr lang="en-US" sz="2000" b="1" dirty="0">
                    <a:latin typeface="David" panose="020E0502060401010101" pitchFamily="34" charset="-79"/>
                    <a:cs typeface="David" panose="020E0502060401010101" pitchFamily="34" charset="-79"/>
                  </a:rPr>
                  <a:t>Verification</a:t>
                </a:r>
                <a:r>
                  <a:rPr lang="en-US" sz="2000" dirty="0">
                    <a:latin typeface="David" panose="020E0502060401010101" pitchFamily="34" charset="-79"/>
                    <a:cs typeface="David" panose="020E0502060401010101" pitchFamily="34" charset="-79"/>
                  </a:rPr>
                  <a:t>:</a:t>
                </a:r>
              </a:p>
              <a:p>
                <a:pPr marL="800100" lvl="1" indent="-342900">
                  <a:lnSpc>
                    <a:spcPct val="150000"/>
                  </a:lnSpc>
                  <a:buFont typeface="Arial" panose="020B0604020202020204" pitchFamily="34" charset="0"/>
                  <a:buChar char="•"/>
                </a:pPr>
                <a:r>
                  <a:rPr lang="en-US" sz="2000" dirty="0">
                    <a:latin typeface="David" panose="020E0502060401010101" pitchFamily="34" charset="-79"/>
                    <a:cs typeface="David" panose="020E0502060401010101" pitchFamily="34" charset="-79"/>
                  </a:rPr>
                  <a:t>Bob receives </a:t>
                </a:r>
                <a14:m>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𝑀</m:t>
                    </m:r>
                    <m:r>
                      <a:rPr lang="en-US" sz="2000" b="0" i="1" smtClean="0">
                        <a:latin typeface="Cambria Math" panose="02040503050406030204" pitchFamily="18" charset="0"/>
                      </a:rPr>
                      <m:t>,  </m:t>
                    </m:r>
                    <m:r>
                      <a:rPr lang="en-US" sz="2000" b="0" i="1" smtClean="0">
                        <a:latin typeface="Cambria Math" panose="02040503050406030204" pitchFamily="18" charset="0"/>
                      </a:rPr>
                      <m:t>𝑦</m:t>
                    </m:r>
                    <m:r>
                      <a:rPr lang="en-US" sz="2000" b="0" i="1" smtClean="0">
                        <a:latin typeface="Cambria Math" panose="02040503050406030204" pitchFamily="18" charset="0"/>
                      </a:rPr>
                      <m:t>,  </m:t>
                    </m:r>
                    <m:r>
                      <a:rPr lang="en-US" sz="2000" b="0" i="1" smtClean="0">
                        <a:latin typeface="Cambria Math" panose="02040503050406030204" pitchFamily="18" charset="0"/>
                      </a:rPr>
                      <m:t>𝑒</m:t>
                    </m:r>
                    <m:r>
                      <a:rPr lang="en-US" sz="2000" b="0" i="1" smtClean="0">
                        <a:latin typeface="Cambria Math" panose="02040503050406030204" pitchFamily="18" charset="0"/>
                      </a:rPr>
                      <m:t>)</m:t>
                    </m:r>
                  </m:oMath>
                </a14:m>
                <a:r>
                  <a:rPr lang="en-US" sz="2000" dirty="0">
                    <a:latin typeface="David" panose="020E0502060401010101" pitchFamily="34" charset="-79"/>
                    <a:cs typeface="David" panose="020E0502060401010101" pitchFamily="34" charset="-79"/>
                  </a:rPr>
                  <a:t> and computes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𝐴</m:t>
                        </m:r>
                      </m:e>
                      <m:sup>
                        <m:r>
                          <a:rPr lang="en-US" sz="2000" b="0" i="1" smtClean="0">
                            <a:latin typeface="Cambria Math" panose="02040503050406030204" pitchFamily="18" charset="0"/>
                          </a:rPr>
                          <m:t>𝑦</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𝑉</m:t>
                        </m:r>
                      </m:e>
                      <m:sup>
                        <m:r>
                          <a:rPr lang="en-US" sz="2000" b="0" i="1" smtClean="0">
                            <a:latin typeface="Cambria Math" panose="02040503050406030204" pitchFamily="18" charset="0"/>
                          </a:rPr>
                          <m:t>𝑒</m:t>
                        </m:r>
                      </m:sup>
                    </m:sSup>
                    <m:r>
                      <a:rPr lang="en-US" sz="2000" b="0" i="1" smtClean="0">
                        <a:latin typeface="Cambria Math" panose="02040503050406030204" pitchFamily="18" charset="0"/>
                      </a:rPr>
                      <m:t> </m:t>
                    </m:r>
                    <m:r>
                      <a:rPr lang="en-US" sz="2000" b="0" i="1" smtClean="0">
                        <a:latin typeface="Cambria Math" panose="02040503050406030204" pitchFamily="18" charset="0"/>
                      </a:rPr>
                      <m:t>𝑚𝑜𝑑</m:t>
                    </m:r>
                    <m:r>
                      <a:rPr lang="en-US" sz="2000" b="0" i="1" smtClean="0">
                        <a:latin typeface="Cambria Math" panose="02040503050406030204" pitchFamily="18" charset="0"/>
                      </a:rPr>
                      <m:t> </m:t>
                    </m:r>
                    <m:r>
                      <a:rPr lang="en-US" sz="2000" b="0" i="1" smtClean="0">
                        <a:latin typeface="Cambria Math" panose="02040503050406030204" pitchFamily="18" charset="0"/>
                      </a:rPr>
                      <m:t>𝑝</m:t>
                    </m:r>
                  </m:oMath>
                </a14:m>
                <a:r>
                  <a:rPr lang="en-US" sz="2000" b="1" dirty="0">
                    <a:latin typeface="David" panose="020E0502060401010101" pitchFamily="34" charset="-79"/>
                    <a:cs typeface="David" panose="020E0502060401010101" pitchFamily="34" charset="-79"/>
                  </a:rPr>
                  <a:t>.</a:t>
                </a:r>
              </a:p>
              <a:p>
                <a:pPr marL="800100" lvl="1" indent="-342900">
                  <a:lnSpc>
                    <a:spcPct val="150000"/>
                  </a:lnSpc>
                  <a:buFont typeface="Arial" panose="020B0604020202020204" pitchFamily="34" charset="0"/>
                  <a:buChar char="•"/>
                </a:pPr>
                <a:r>
                  <a:rPr lang="en-US" sz="2000" dirty="0">
                    <a:latin typeface="David" panose="020E0502060401010101" pitchFamily="34" charset="-79"/>
                    <a:cs typeface="David" panose="020E0502060401010101" pitchFamily="34" charset="-79"/>
                  </a:rPr>
                  <a:t>Bob verifies that </a:t>
                </a:r>
                <a14:m>
                  <m:oMath xmlns:m="http://schemas.openxmlformats.org/officeDocument/2006/math">
                    <m:r>
                      <a:rPr lang="en-US" sz="2000" b="0" i="1" smtClean="0">
                        <a:latin typeface="Cambria Math" panose="02040503050406030204" pitchFamily="18" charset="0"/>
                        <a:cs typeface="David" panose="020E0502060401010101" pitchFamily="34" charset="-79"/>
                      </a:rPr>
                      <m:t>𝑒</m:t>
                    </m:r>
                    <m:r>
                      <a:rPr lang="en-US" sz="2000" b="0" i="1" smtClean="0">
                        <a:latin typeface="Cambria Math" panose="02040503050406030204" pitchFamily="18" charset="0"/>
                        <a:cs typeface="David" panose="020E0502060401010101" pitchFamily="34" charset="-79"/>
                      </a:rPr>
                      <m:t>′</m:t>
                    </m:r>
                    <m:r>
                      <a:rPr lang="en-US" sz="2000" b="0" i="1" smtClean="0">
                        <a:latin typeface="Cambria Math" panose="02040503050406030204" pitchFamily="18" charset="0"/>
                        <a:cs typeface="David" panose="020E0502060401010101" pitchFamily="34" charset="-79"/>
                      </a:rPr>
                      <m:t>=</m:t>
                    </m:r>
                    <m:r>
                      <a:rPr lang="en-US" sz="2000" b="0" i="1" smtClean="0">
                        <a:latin typeface="Cambria Math" panose="02040503050406030204" pitchFamily="18" charset="0"/>
                        <a:cs typeface="David" panose="020E0502060401010101" pitchFamily="34" charset="-79"/>
                      </a:rPr>
                      <m:t>𝐻</m:t>
                    </m:r>
                    <m:r>
                      <a:rPr lang="en-US" sz="2000" b="0" i="1" smtClean="0">
                        <a:latin typeface="Cambria Math" panose="02040503050406030204" pitchFamily="18" charset="0"/>
                        <a:cs typeface="David" panose="020E0502060401010101" pitchFamily="34" charset="-79"/>
                      </a:rPr>
                      <m:t>(</m:t>
                    </m:r>
                    <m:r>
                      <a:rPr lang="en-US" sz="2000" b="0" i="1" smtClean="0">
                        <a:latin typeface="Cambria Math" panose="02040503050406030204" pitchFamily="18" charset="0"/>
                        <a:cs typeface="David" panose="020E0502060401010101" pitchFamily="34" charset="-79"/>
                      </a:rPr>
                      <m:t>𝑀</m:t>
                    </m:r>
                    <m:r>
                      <a:rPr lang="en-US" sz="2000" b="0" i="1" smtClean="0">
                        <a:latin typeface="Cambria Math" panose="02040503050406030204" pitchFamily="18" charset="0"/>
                        <a:cs typeface="David" panose="020E0502060401010101" pitchFamily="34" charset="-79"/>
                      </a:rPr>
                      <m:t>, </m:t>
                    </m:r>
                    <m:sSup>
                      <m:sSupPr>
                        <m:ctrlPr>
                          <a:rPr lang="en-US" sz="2000" i="1" smtClean="0">
                            <a:latin typeface="Cambria Math" panose="02040503050406030204" pitchFamily="18" charset="0"/>
                            <a:cs typeface="David" panose="020E0502060401010101" pitchFamily="34" charset="-79"/>
                          </a:rPr>
                        </m:ctrlPr>
                      </m:sSupPr>
                      <m:e>
                        <m:r>
                          <a:rPr lang="en-US" sz="2000" b="0" i="1" smtClean="0">
                            <a:latin typeface="Cambria Math" panose="02040503050406030204" pitchFamily="18" charset="0"/>
                            <a:cs typeface="David" panose="020E0502060401010101" pitchFamily="34" charset="-79"/>
                          </a:rPr>
                          <m:t>𝑥</m:t>
                        </m:r>
                      </m:e>
                      <m:sup>
                        <m:r>
                          <a:rPr lang="en-US" sz="2000" b="0" i="1" smtClean="0">
                            <a:latin typeface="Cambria Math" panose="02040503050406030204" pitchFamily="18" charset="0"/>
                            <a:cs typeface="David" panose="020E0502060401010101" pitchFamily="34" charset="-79"/>
                          </a:rPr>
                          <m:t>′</m:t>
                        </m:r>
                      </m:sup>
                    </m:sSup>
                    <m:r>
                      <a:rPr lang="en-US" sz="2000" b="0" i="1" smtClean="0">
                        <a:latin typeface="Cambria Math" panose="02040503050406030204" pitchFamily="18" charset="0"/>
                        <a:cs typeface="David" panose="020E0502060401010101" pitchFamily="34" charset="-79"/>
                      </a:rPr>
                      <m:t>)</m:t>
                    </m:r>
                  </m:oMath>
                </a14:m>
                <a:r>
                  <a:rPr lang="en-US" sz="2000" dirty="0">
                    <a:latin typeface="David" panose="020E0502060401010101" pitchFamily="34" charset="-79"/>
                    <a:cs typeface="David" panose="020E0502060401010101" pitchFamily="34" charset="-79"/>
                  </a:rPr>
                  <a:t>.</a:t>
                </a:r>
                <a:br>
                  <a:rPr lang="en-US" sz="2000" b="1" dirty="0">
                    <a:latin typeface="David" panose="020E0502060401010101" pitchFamily="34" charset="-79"/>
                    <a:cs typeface="David" panose="020E0502060401010101" pitchFamily="34" charset="-79"/>
                  </a:rPr>
                </a:br>
                <a:endParaRPr lang="en-US" sz="2000" b="1" dirty="0">
                  <a:latin typeface="David" panose="020E0502060401010101" pitchFamily="34" charset="-79"/>
                  <a:cs typeface="David" panose="020E0502060401010101" pitchFamily="34" charset="-79"/>
                </a:endParaRPr>
              </a:p>
            </p:txBody>
          </p:sp>
        </mc:Choice>
        <mc:Fallback xmlns="">
          <p:sp>
            <p:nvSpPr>
              <p:cNvPr id="4" name="TextBox 3">
                <a:extLst>
                  <a:ext uri="{FF2B5EF4-FFF2-40B4-BE49-F238E27FC236}">
                    <a16:creationId xmlns:a16="http://schemas.microsoft.com/office/drawing/2014/main" id="{1B9B9DE8-8E4F-521F-E9B5-1D921EF34674}"/>
                  </a:ext>
                </a:extLst>
              </p:cNvPr>
              <p:cNvSpPr txBox="1">
                <a:spLocks noRot="1" noChangeAspect="1" noMove="1" noResize="1" noEditPoints="1" noAdjustHandles="1" noChangeArrowheads="1" noChangeShapeType="1" noTextEdit="1"/>
              </p:cNvSpPr>
              <p:nvPr/>
            </p:nvSpPr>
            <p:spPr>
              <a:xfrm>
                <a:off x="919819" y="1735201"/>
                <a:ext cx="7622215" cy="4670509"/>
              </a:xfrm>
              <a:prstGeom prst="rect">
                <a:avLst/>
              </a:prstGeom>
              <a:blipFill>
                <a:blip r:embed="rId3"/>
                <a:stretch>
                  <a:fillRect l="-800"/>
                </a:stretch>
              </a:blipFill>
            </p:spPr>
            <p:txBody>
              <a:bodyPr/>
              <a:lstStyle/>
              <a:p>
                <a:r>
                  <a:rPr lang="he-IL">
                    <a:noFill/>
                  </a:rPr>
                  <a:t> </a:t>
                </a:r>
              </a:p>
            </p:txBody>
          </p:sp>
        </mc:Fallback>
      </mc:AlternateContent>
      <p:sp>
        <p:nvSpPr>
          <p:cNvPr id="2" name="TextBox 1">
            <a:extLst>
              <a:ext uri="{FF2B5EF4-FFF2-40B4-BE49-F238E27FC236}">
                <a16:creationId xmlns:a16="http://schemas.microsoft.com/office/drawing/2014/main" id="{48F50DE9-307C-0DB6-8CF0-B7C83E8693B5}"/>
              </a:ext>
            </a:extLst>
          </p:cNvPr>
          <p:cNvSpPr txBox="1"/>
          <p:nvPr/>
        </p:nvSpPr>
        <p:spPr>
          <a:xfrm>
            <a:off x="2197443" y="416851"/>
            <a:ext cx="8073958" cy="923622"/>
          </a:xfrm>
          <a:prstGeom prst="rect">
            <a:avLst/>
          </a:prstGeom>
        </p:spPr>
        <p:txBody>
          <a:bodyPr vert="horz" lIns="91440" tIns="45720" rIns="91440" bIns="45720" rtlCol="0" anchor="t">
            <a:normAutofit fontScale="92500"/>
          </a:bodyPr>
          <a:lstStyle/>
          <a:p>
            <a:pPr algn="ctr">
              <a:lnSpc>
                <a:spcPct val="90000"/>
              </a:lnSpc>
              <a:spcBef>
                <a:spcPct val="0"/>
              </a:spcBef>
              <a:spcAft>
                <a:spcPts val="600"/>
              </a:spcAft>
            </a:pPr>
            <a:r>
              <a:rPr lang="en-US" sz="5400" kern="1200" dirty="0">
                <a:solidFill>
                  <a:schemeClr val="accent1">
                    <a:lumMod val="75000"/>
                  </a:schemeClr>
                </a:solidFill>
                <a:latin typeface="David" panose="020E0502060401010101" pitchFamily="34" charset="-79"/>
                <a:ea typeface="+mj-ea"/>
                <a:cs typeface="David" panose="020E0502060401010101" pitchFamily="34" charset="-79"/>
              </a:rPr>
              <a:t>Schnorr Signature Algorithm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195E772-C6C7-F1E5-98A2-9A16FA4A34B8}"/>
                  </a:ext>
                </a:extLst>
              </p:cNvPr>
              <p:cNvSpPr txBox="1"/>
              <p:nvPr/>
            </p:nvSpPr>
            <p:spPr>
              <a:xfrm>
                <a:off x="7393618" y="1288887"/>
                <a:ext cx="4495707" cy="798295"/>
              </a:xfrm>
              <a:prstGeom prst="rect">
                <a:avLst/>
              </a:prstGeom>
            </p:spPr>
            <p:style>
              <a:lnRef idx="2">
                <a:schemeClr val="accent3"/>
              </a:lnRef>
              <a:fillRef idx="1">
                <a:schemeClr val="lt1"/>
              </a:fillRef>
              <a:effectRef idx="0">
                <a:schemeClr val="accent3"/>
              </a:effectRef>
              <a:fontRef idx="minor">
                <a:schemeClr val="dk1"/>
              </a:fontRef>
            </p:style>
            <p:txBody>
              <a:bodyPr wrap="square" rtlCol="1">
                <a:spAutoFit/>
              </a:bodyPr>
              <a:lstStyle/>
              <a:p>
                <a:pPr>
                  <a:lnSpc>
                    <a:spcPct val="150000"/>
                  </a:lnSpc>
                </a:pPr>
                <a14:m>
                  <m:oMath xmlns:m="http://schemas.openxmlformats.org/officeDocument/2006/math">
                    <m:r>
                      <a:rPr lang="en-US" sz="1600" i="1" dirty="0" smtClean="0">
                        <a:latin typeface="Cambria Math" panose="02040503050406030204" pitchFamily="18" charset="0"/>
                      </a:rPr>
                      <m:t>𝐴</m:t>
                    </m:r>
                  </m:oMath>
                </a14:m>
                <a:r>
                  <a:rPr lang="en-US" sz="1600" dirty="0">
                    <a:latin typeface="David" panose="020E0502060401010101" pitchFamily="34" charset="-79"/>
                    <a:cs typeface="David" panose="020E0502060401010101" pitchFamily="34" charset="-79"/>
                  </a:rPr>
                  <a:t> is a generator of the subgroup of order </a:t>
                </a:r>
                <a14:m>
                  <m:oMath xmlns:m="http://schemas.openxmlformats.org/officeDocument/2006/math">
                    <m:r>
                      <a:rPr lang="en-US" sz="1600" b="0" i="1" dirty="0" smtClean="0">
                        <a:latin typeface="Cambria Math" panose="02040503050406030204" pitchFamily="18" charset="0"/>
                      </a:rPr>
                      <m:t>𝑞</m:t>
                    </m:r>
                  </m:oMath>
                </a14:m>
                <a:r>
                  <a:rPr lang="en-US" sz="1600" dirty="0">
                    <a:latin typeface="David" panose="020E0502060401010101" pitchFamily="34" charset="-79"/>
                    <a:cs typeface="David" panose="020E0502060401010101" pitchFamily="34" charset="-79"/>
                  </a:rPr>
                  <a:t> in the multiplicative group of integers modulo </a:t>
                </a:r>
                <a14:m>
                  <m:oMath xmlns:m="http://schemas.openxmlformats.org/officeDocument/2006/math">
                    <m:r>
                      <a:rPr lang="en-US" sz="1600" b="0" i="1" dirty="0" smtClean="0">
                        <a:latin typeface="Cambria Math" panose="02040503050406030204" pitchFamily="18" charset="0"/>
                      </a:rPr>
                      <m:t>𝑝</m:t>
                    </m:r>
                  </m:oMath>
                </a14:m>
                <a:endParaRPr lang="en-US" sz="1600" b="1" dirty="0">
                  <a:latin typeface="David" panose="020E0502060401010101" pitchFamily="34" charset="-79"/>
                  <a:cs typeface="David" panose="020E0502060401010101" pitchFamily="34" charset="-79"/>
                </a:endParaRPr>
              </a:p>
            </p:txBody>
          </p:sp>
        </mc:Choice>
        <mc:Fallback xmlns="">
          <p:sp>
            <p:nvSpPr>
              <p:cNvPr id="5" name="TextBox 4">
                <a:extLst>
                  <a:ext uri="{FF2B5EF4-FFF2-40B4-BE49-F238E27FC236}">
                    <a16:creationId xmlns:a16="http://schemas.microsoft.com/office/drawing/2014/main" id="{E195E772-C6C7-F1E5-98A2-9A16FA4A34B8}"/>
                  </a:ext>
                </a:extLst>
              </p:cNvPr>
              <p:cNvSpPr txBox="1">
                <a:spLocks noRot="1" noChangeAspect="1" noMove="1" noResize="1" noEditPoints="1" noAdjustHandles="1" noChangeArrowheads="1" noChangeShapeType="1" noTextEdit="1"/>
              </p:cNvSpPr>
              <p:nvPr/>
            </p:nvSpPr>
            <p:spPr>
              <a:xfrm>
                <a:off x="7393618" y="1288887"/>
                <a:ext cx="4495707" cy="798295"/>
              </a:xfrm>
              <a:prstGeom prst="rect">
                <a:avLst/>
              </a:prstGeom>
              <a:blipFill>
                <a:blip r:embed="rId4"/>
                <a:stretch>
                  <a:fillRect l="-676" b="-7463"/>
                </a:stretch>
              </a:blipFill>
            </p:spPr>
            <p:txBody>
              <a:bodyPr/>
              <a:lstStyle/>
              <a:p>
                <a:r>
                  <a:rPr lang="he-IL">
                    <a:noFill/>
                  </a:rPr>
                  <a:t> </a:t>
                </a:r>
              </a:p>
            </p:txBody>
          </p:sp>
        </mc:Fallback>
      </mc:AlternateContent>
    </p:spTree>
    <p:extLst>
      <p:ext uri="{BB962C8B-B14F-4D97-AF65-F5344CB8AC3E}">
        <p14:creationId xmlns:p14="http://schemas.microsoft.com/office/powerpoint/2010/main" val="31042793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8" name="Freeform: Shape 17">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19" name="Freeform: Shape 18">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20" name="Freeform: Shape 19">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grpSp>
      <p:sp>
        <p:nvSpPr>
          <p:cNvPr id="3" name="TextBox 2">
            <a:extLst>
              <a:ext uri="{FF2B5EF4-FFF2-40B4-BE49-F238E27FC236}">
                <a16:creationId xmlns:a16="http://schemas.microsoft.com/office/drawing/2014/main" id="{A6EDEA1C-73F9-8F62-C81C-122A45FBDEDB}"/>
              </a:ext>
            </a:extLst>
          </p:cNvPr>
          <p:cNvSpPr txBox="1"/>
          <p:nvPr/>
        </p:nvSpPr>
        <p:spPr>
          <a:xfrm>
            <a:off x="490915" y="1354304"/>
            <a:ext cx="3413114" cy="461665"/>
          </a:xfrm>
          <a:prstGeom prst="rect">
            <a:avLst/>
          </a:prstGeom>
          <a:noFill/>
        </p:spPr>
        <p:txBody>
          <a:bodyPr wrap="none" rtlCol="1">
            <a:spAutoFit/>
          </a:bodyPr>
          <a:lstStyle/>
          <a:p>
            <a:r>
              <a:rPr lang="en-US" sz="2400" b="1" dirty="0">
                <a:latin typeface="David" panose="020E0502060401010101" pitchFamily="34" charset="-79"/>
                <a:cs typeface="David" panose="020E0502060401010101" pitchFamily="34" charset="-79"/>
              </a:rPr>
              <a:t>Mathematical Concepts: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B9B9DE8-8E4F-521F-E9B5-1D921EF34674}"/>
                  </a:ext>
                </a:extLst>
              </p:cNvPr>
              <p:cNvSpPr txBox="1"/>
              <p:nvPr/>
            </p:nvSpPr>
            <p:spPr>
              <a:xfrm>
                <a:off x="909028" y="1910999"/>
                <a:ext cx="9395460" cy="973472"/>
              </a:xfrm>
              <a:prstGeom prst="rect">
                <a:avLst/>
              </a:prstGeom>
              <a:noFill/>
            </p:spPr>
            <p:txBody>
              <a:bodyPr wrap="square" rtlCol="1">
                <a:spAutoFit/>
              </a:bodyPr>
              <a:lstStyle/>
              <a:p>
                <a:pPr marL="342900" indent="-342900">
                  <a:lnSpc>
                    <a:spcPct val="150000"/>
                  </a:lnSpc>
                  <a:buFont typeface="Courier New" panose="02070309020205020404" pitchFamily="49" charset="0"/>
                  <a:buChar char="o"/>
                </a:pPr>
                <a:r>
                  <a:rPr lang="en-US" sz="2000" b="1" dirty="0">
                    <a:latin typeface="David" panose="020E0502060401010101" pitchFamily="34" charset="-79"/>
                    <a:cs typeface="David" panose="020E0502060401010101" pitchFamily="34" charset="-79"/>
                  </a:rPr>
                  <a:t>Discrete Logarithms</a:t>
                </a:r>
                <a:r>
                  <a:rPr lang="en-US" sz="2000" dirty="0">
                    <a:latin typeface="David" panose="020E0502060401010101" pitchFamily="34" charset="-79"/>
                    <a:cs typeface="David" panose="020E0502060401010101" pitchFamily="34" charset="-79"/>
                  </a:rPr>
                  <a:t>: Finding </a:t>
                </a:r>
                <a14:m>
                  <m:oMath xmlns:m="http://schemas.openxmlformats.org/officeDocument/2006/math">
                    <m:r>
                      <a:rPr lang="en-US" sz="2000" b="0" i="1" dirty="0" smtClean="0">
                        <a:latin typeface="Cambria Math" panose="02040503050406030204" pitchFamily="18" charset="0"/>
                      </a:rPr>
                      <m:t>𝑠</m:t>
                    </m:r>
                  </m:oMath>
                </a14:m>
                <a:r>
                  <a:rPr lang="en-US" sz="2000" dirty="0">
                    <a:latin typeface="David" panose="020E0502060401010101" pitchFamily="34" charset="-79"/>
                    <a:cs typeface="David" panose="020E0502060401010101" pitchFamily="34" charset="-79"/>
                  </a:rPr>
                  <a:t> in </a:t>
                </a:r>
                <a14:m>
                  <m:oMath xmlns:m="http://schemas.openxmlformats.org/officeDocument/2006/math">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𝐴</m:t>
                        </m:r>
                      </m:e>
                      <m:sup>
                        <m:r>
                          <a:rPr lang="en-US" sz="2000" b="0" i="1" dirty="0" smtClean="0">
                            <a:latin typeface="Cambria Math" panose="02040503050406030204" pitchFamily="18" charset="0"/>
                          </a:rPr>
                          <m:t>−</m:t>
                        </m:r>
                        <m:r>
                          <a:rPr lang="en-US" sz="2000" b="0" i="1" dirty="0" smtClean="0">
                            <a:latin typeface="Cambria Math" panose="02040503050406030204" pitchFamily="18" charset="0"/>
                          </a:rPr>
                          <m:t>𝑠</m:t>
                        </m:r>
                      </m:sup>
                    </m:sSup>
                    <m:r>
                      <a:rPr lang="en-US" sz="2000" i="1" dirty="0" smtClean="0">
                        <a:latin typeface="Cambria Math" panose="02040503050406030204" pitchFamily="18" charset="0"/>
                      </a:rPr>
                      <m:t>≡</m:t>
                    </m:r>
                    <m:r>
                      <a:rPr lang="en-US" sz="2000" b="0" i="1" dirty="0" smtClean="0">
                        <a:latin typeface="Cambria Math" panose="02040503050406030204" pitchFamily="18" charset="0"/>
                      </a:rPr>
                      <m:t>𝑉</m:t>
                    </m:r>
                    <m:r>
                      <a:rPr lang="en-US" sz="2000" b="0" i="1" dirty="0" smtClean="0">
                        <a:latin typeface="Cambria Math" panose="02040503050406030204" pitchFamily="18" charset="0"/>
                      </a:rPr>
                      <m:t> </m:t>
                    </m:r>
                    <m:r>
                      <a:rPr lang="en-US" sz="2000" i="1" dirty="0" smtClean="0">
                        <a:latin typeface="Cambria Math" panose="02040503050406030204" pitchFamily="18" charset="0"/>
                      </a:rPr>
                      <m:t>𝑚𝑜𝑑</m:t>
                    </m:r>
                    <m:r>
                      <a:rPr lang="en-US" sz="2000" i="1" dirty="0" smtClean="0">
                        <a:latin typeface="Cambria Math" panose="02040503050406030204" pitchFamily="18" charset="0"/>
                      </a:rPr>
                      <m:t> </m:t>
                    </m:r>
                    <m:r>
                      <a:rPr lang="en-US" sz="2000" b="0" i="1" dirty="0" smtClean="0">
                        <a:latin typeface="Cambria Math" panose="02040503050406030204" pitchFamily="18" charset="0"/>
                      </a:rPr>
                      <m:t>𝑃</m:t>
                    </m:r>
                  </m:oMath>
                </a14:m>
                <a:r>
                  <a:rPr lang="en-US" sz="2000" dirty="0">
                    <a:latin typeface="David" panose="020E0502060401010101" pitchFamily="34" charset="-79"/>
                    <a:cs typeface="David" panose="020E0502060401010101" pitchFamily="34" charset="-79"/>
                  </a:rPr>
                  <a:t>, a hard problem ensuring security.</a:t>
                </a:r>
                <a:endParaRPr lang="en-US" sz="2000" b="1" dirty="0">
                  <a:latin typeface="David" panose="020E0502060401010101" pitchFamily="34" charset="-79"/>
                  <a:cs typeface="David" panose="020E0502060401010101" pitchFamily="34" charset="-79"/>
                </a:endParaRPr>
              </a:p>
              <a:p>
                <a:pPr marL="342900" indent="-342900">
                  <a:lnSpc>
                    <a:spcPct val="150000"/>
                  </a:lnSpc>
                  <a:buFont typeface="Courier New" panose="02070309020205020404" pitchFamily="49" charset="0"/>
                  <a:buChar char="o"/>
                </a:pPr>
                <a:r>
                  <a:rPr lang="en-US" sz="2000" b="1" dirty="0">
                    <a:latin typeface="David" panose="020E0502060401010101" pitchFamily="34" charset="-79"/>
                    <a:cs typeface="David" panose="020E0502060401010101" pitchFamily="34" charset="-79"/>
                  </a:rPr>
                  <a:t>Modular Arithmetic: </a:t>
                </a:r>
                <a:r>
                  <a:rPr lang="en-US" sz="2000" dirty="0">
                    <a:latin typeface="David" panose="020E0502060401010101" pitchFamily="34" charset="-79"/>
                    <a:cs typeface="David" panose="020E0502060401010101" pitchFamily="34" charset="-79"/>
                  </a:rPr>
                  <a:t>Operations performed within a fixed range, modulo a number 𝑝.</a:t>
                </a:r>
              </a:p>
            </p:txBody>
          </p:sp>
        </mc:Choice>
        <mc:Fallback xmlns="">
          <p:sp>
            <p:nvSpPr>
              <p:cNvPr id="4" name="TextBox 3">
                <a:extLst>
                  <a:ext uri="{FF2B5EF4-FFF2-40B4-BE49-F238E27FC236}">
                    <a16:creationId xmlns:a16="http://schemas.microsoft.com/office/drawing/2014/main" id="{1B9B9DE8-8E4F-521F-E9B5-1D921EF34674}"/>
                  </a:ext>
                </a:extLst>
              </p:cNvPr>
              <p:cNvSpPr txBox="1">
                <a:spLocks noRot="1" noChangeAspect="1" noMove="1" noResize="1" noEditPoints="1" noAdjustHandles="1" noChangeArrowheads="1" noChangeShapeType="1" noTextEdit="1"/>
              </p:cNvSpPr>
              <p:nvPr/>
            </p:nvSpPr>
            <p:spPr>
              <a:xfrm>
                <a:off x="909028" y="1910999"/>
                <a:ext cx="9395460" cy="973472"/>
              </a:xfrm>
              <a:prstGeom prst="rect">
                <a:avLst/>
              </a:prstGeom>
              <a:blipFill>
                <a:blip r:embed="rId3"/>
                <a:stretch>
                  <a:fillRect l="-584" b="-10000"/>
                </a:stretch>
              </a:blipFill>
            </p:spPr>
            <p:txBody>
              <a:bodyPr/>
              <a:lstStyle/>
              <a:p>
                <a:r>
                  <a:rPr lang="he-IL">
                    <a:noFill/>
                  </a:rPr>
                  <a:t> </a:t>
                </a:r>
              </a:p>
            </p:txBody>
          </p:sp>
        </mc:Fallback>
      </mc:AlternateContent>
      <p:sp>
        <p:nvSpPr>
          <p:cNvPr id="2" name="TextBox 1">
            <a:extLst>
              <a:ext uri="{FF2B5EF4-FFF2-40B4-BE49-F238E27FC236}">
                <a16:creationId xmlns:a16="http://schemas.microsoft.com/office/drawing/2014/main" id="{8D6323DD-9DC4-E452-1AE1-48DA859F259E}"/>
              </a:ext>
            </a:extLst>
          </p:cNvPr>
          <p:cNvSpPr txBox="1"/>
          <p:nvPr/>
        </p:nvSpPr>
        <p:spPr>
          <a:xfrm>
            <a:off x="490915" y="3337406"/>
            <a:ext cx="2234907" cy="461665"/>
          </a:xfrm>
          <a:prstGeom prst="rect">
            <a:avLst/>
          </a:prstGeom>
          <a:noFill/>
        </p:spPr>
        <p:txBody>
          <a:bodyPr wrap="none" rtlCol="1">
            <a:spAutoFit/>
          </a:bodyPr>
          <a:lstStyle/>
          <a:p>
            <a:r>
              <a:rPr lang="en-US" sz="2400" b="1" dirty="0">
                <a:latin typeface="David" panose="020E0502060401010101" pitchFamily="34" charset="-79"/>
                <a:cs typeface="David" panose="020E0502060401010101" pitchFamily="34" charset="-79"/>
              </a:rPr>
              <a:t>Key Equations: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593972-E377-7135-0001-6784FB0E35AD}"/>
                  </a:ext>
                </a:extLst>
              </p:cNvPr>
              <p:cNvSpPr txBox="1"/>
              <p:nvPr/>
            </p:nvSpPr>
            <p:spPr>
              <a:xfrm>
                <a:off x="909028" y="3923686"/>
                <a:ext cx="7967632" cy="1925720"/>
              </a:xfrm>
              <a:prstGeom prst="rect">
                <a:avLst/>
              </a:prstGeom>
              <a:noFill/>
            </p:spPr>
            <p:txBody>
              <a:bodyPr wrap="square" rtlCol="1">
                <a:spAutoFit/>
              </a:bodyPr>
              <a:lstStyle/>
              <a:p>
                <a:pPr marL="342900" indent="-342900">
                  <a:lnSpc>
                    <a:spcPct val="150000"/>
                  </a:lnSpc>
                  <a:buFont typeface="Courier New" panose="02070309020205020404" pitchFamily="49" charset="0"/>
                  <a:buChar char="o"/>
                </a:pPr>
                <a:r>
                  <a:rPr lang="en-US" sz="2000" b="1" dirty="0">
                    <a:latin typeface="David" panose="020E0502060401010101" pitchFamily="34" charset="-79"/>
                    <a:cs typeface="David" panose="020E0502060401010101" pitchFamily="34" charset="-79"/>
                  </a:rPr>
                  <a:t>Public Key: </a:t>
                </a:r>
                <a14:m>
                  <m:oMath xmlns:m="http://schemas.openxmlformats.org/officeDocument/2006/math">
                    <m:r>
                      <a:rPr lang="en-US" sz="2000" b="0" i="1" smtClean="0">
                        <a:latin typeface="Cambria Math" panose="02040503050406030204" pitchFamily="18" charset="0"/>
                        <a:cs typeface="David" panose="020E0502060401010101" pitchFamily="34" charset="-79"/>
                      </a:rPr>
                      <m:t>𝑉</m:t>
                    </m:r>
                    <m:r>
                      <a:rPr lang="en-US" sz="2000" b="0" i="1" smtClean="0">
                        <a:latin typeface="Cambria Math" panose="02040503050406030204" pitchFamily="18" charset="0"/>
                        <a:cs typeface="David" panose="020E0502060401010101" pitchFamily="34" charset="-79"/>
                      </a:rPr>
                      <m:t>=</m:t>
                    </m:r>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𝐴</m:t>
                        </m:r>
                      </m:e>
                      <m:sup>
                        <m:r>
                          <a:rPr lang="en-US" sz="2000" b="0" i="1" dirty="0" smtClean="0">
                            <a:latin typeface="Cambria Math" panose="02040503050406030204" pitchFamily="18" charset="0"/>
                          </a:rPr>
                          <m:t>−</m:t>
                        </m:r>
                        <m:r>
                          <a:rPr lang="en-US" sz="2000" b="0" i="1" dirty="0" smtClean="0">
                            <a:latin typeface="Cambria Math" panose="02040503050406030204" pitchFamily="18" charset="0"/>
                          </a:rPr>
                          <m:t>𝑠</m:t>
                        </m:r>
                      </m:sup>
                    </m:sSup>
                    <m:r>
                      <a:rPr lang="en-US" sz="2000" b="0" i="1" smtClean="0">
                        <a:latin typeface="Cambria Math" panose="02040503050406030204" pitchFamily="18" charset="0"/>
                        <a:cs typeface="David" panose="020E0502060401010101" pitchFamily="34" charset="-79"/>
                      </a:rPr>
                      <m:t>𝑚𝑜𝑑</m:t>
                    </m:r>
                    <m:r>
                      <a:rPr lang="en-US" sz="2000" b="0" i="1" smtClean="0">
                        <a:latin typeface="Cambria Math" panose="02040503050406030204" pitchFamily="18" charset="0"/>
                        <a:cs typeface="David" panose="020E0502060401010101" pitchFamily="34" charset="-79"/>
                      </a:rPr>
                      <m:t> </m:t>
                    </m:r>
                    <m:r>
                      <a:rPr lang="en-US" sz="2000" b="0" i="1" smtClean="0">
                        <a:latin typeface="Cambria Math" panose="02040503050406030204" pitchFamily="18" charset="0"/>
                        <a:cs typeface="David" panose="020E0502060401010101" pitchFamily="34" charset="-79"/>
                      </a:rPr>
                      <m:t>𝑃</m:t>
                    </m:r>
                  </m:oMath>
                </a14:m>
                <a:endParaRPr lang="en-US" sz="2000" dirty="0">
                  <a:latin typeface="David" panose="020E0502060401010101" pitchFamily="34" charset="-79"/>
                  <a:cs typeface="David" panose="020E0502060401010101" pitchFamily="34" charset="-79"/>
                </a:endParaRPr>
              </a:p>
              <a:p>
                <a:pPr marL="342900" indent="-342900">
                  <a:lnSpc>
                    <a:spcPct val="150000"/>
                  </a:lnSpc>
                  <a:buFont typeface="Courier New" panose="02070309020205020404" pitchFamily="49" charset="0"/>
                  <a:buChar char="o"/>
                </a:pPr>
                <a:r>
                  <a:rPr lang="en-US" sz="2000" b="1" dirty="0">
                    <a:latin typeface="David" panose="020E0502060401010101" pitchFamily="34" charset="-79"/>
                    <a:cs typeface="David" panose="020E0502060401010101" pitchFamily="34" charset="-79"/>
                  </a:rPr>
                  <a:t>Nonce: </a:t>
                </a:r>
                <a14:m>
                  <m:oMath xmlns:m="http://schemas.openxmlformats.org/officeDocument/2006/math">
                    <m:r>
                      <a:rPr lang="en-US" sz="2000" b="0" i="1" smtClean="0">
                        <a:latin typeface="Cambria Math" panose="02040503050406030204" pitchFamily="18" charset="0"/>
                        <a:cs typeface="David" panose="020E0502060401010101" pitchFamily="34" charset="-79"/>
                      </a:rPr>
                      <m:t>𝑥</m:t>
                    </m:r>
                    <m:r>
                      <a:rPr lang="en-US" sz="2000" b="0" i="1" smtClean="0">
                        <a:latin typeface="Cambria Math" panose="02040503050406030204" pitchFamily="18" charset="0"/>
                        <a:cs typeface="David" panose="020E0502060401010101" pitchFamily="34" charset="-79"/>
                      </a:rPr>
                      <m:t>=</m:t>
                    </m:r>
                    <m:sSup>
                      <m:sSupPr>
                        <m:ctrlPr>
                          <a:rPr lang="en-US" sz="2000" b="0" i="1" smtClean="0">
                            <a:latin typeface="Cambria Math" panose="02040503050406030204" pitchFamily="18" charset="0"/>
                            <a:cs typeface="David" panose="020E0502060401010101" pitchFamily="34" charset="-79"/>
                          </a:rPr>
                        </m:ctrlPr>
                      </m:sSupPr>
                      <m:e>
                        <m:r>
                          <a:rPr lang="en-US" sz="2000" i="1" smtClean="0">
                            <a:latin typeface="Cambria Math" panose="02040503050406030204" pitchFamily="18" charset="0"/>
                            <a:cs typeface="David" panose="020E0502060401010101" pitchFamily="34" charset="-79"/>
                          </a:rPr>
                          <m:t>𝐴</m:t>
                        </m:r>
                      </m:e>
                      <m:sup>
                        <m:r>
                          <a:rPr lang="en-US" sz="2000" b="0" i="1" smtClean="0">
                            <a:latin typeface="Cambria Math" panose="02040503050406030204" pitchFamily="18" charset="0"/>
                            <a:cs typeface="David" panose="020E0502060401010101" pitchFamily="34" charset="-79"/>
                          </a:rPr>
                          <m:t>𝑟</m:t>
                        </m:r>
                      </m:sup>
                    </m:sSup>
                    <m:r>
                      <a:rPr lang="en-US" sz="2000" b="0" i="1" smtClean="0">
                        <a:latin typeface="Cambria Math" panose="02040503050406030204" pitchFamily="18" charset="0"/>
                        <a:cs typeface="David" panose="020E0502060401010101" pitchFamily="34" charset="-79"/>
                      </a:rPr>
                      <m:t> </m:t>
                    </m:r>
                    <m:r>
                      <a:rPr lang="en-US" sz="2000" b="0" i="1" smtClean="0">
                        <a:latin typeface="Cambria Math" panose="02040503050406030204" pitchFamily="18" charset="0"/>
                        <a:cs typeface="David" panose="020E0502060401010101" pitchFamily="34" charset="-79"/>
                      </a:rPr>
                      <m:t>𝑚𝑜𝑑</m:t>
                    </m:r>
                    <m:r>
                      <a:rPr lang="en-US" sz="2000" b="0" i="1" smtClean="0">
                        <a:latin typeface="Cambria Math" panose="02040503050406030204" pitchFamily="18" charset="0"/>
                        <a:cs typeface="David" panose="020E0502060401010101" pitchFamily="34" charset="-79"/>
                      </a:rPr>
                      <m:t> </m:t>
                    </m:r>
                    <m:r>
                      <a:rPr lang="en-US" sz="2000" b="0" i="1" smtClean="0">
                        <a:latin typeface="Cambria Math" panose="02040503050406030204" pitchFamily="18" charset="0"/>
                        <a:cs typeface="David" panose="020E0502060401010101" pitchFamily="34" charset="-79"/>
                      </a:rPr>
                      <m:t>𝑃</m:t>
                    </m:r>
                  </m:oMath>
                </a14:m>
                <a:endParaRPr lang="en-US" sz="2000" b="0" dirty="0">
                  <a:latin typeface="David" panose="020E0502060401010101" pitchFamily="34" charset="-79"/>
                  <a:cs typeface="David" panose="020E0502060401010101" pitchFamily="34" charset="-79"/>
                </a:endParaRPr>
              </a:p>
              <a:p>
                <a:pPr marL="342900" indent="-342900">
                  <a:lnSpc>
                    <a:spcPct val="150000"/>
                  </a:lnSpc>
                  <a:buFont typeface="Courier New" panose="02070309020205020404" pitchFamily="49" charset="0"/>
                  <a:buChar char="o"/>
                </a:pPr>
                <a:r>
                  <a:rPr lang="en-US" sz="2000" b="1" dirty="0">
                    <a:latin typeface="David" panose="020E0502060401010101" pitchFamily="34" charset="-79"/>
                    <a:cs typeface="David" panose="020E0502060401010101" pitchFamily="34" charset="-79"/>
                  </a:rPr>
                  <a:t>Signature:</a:t>
                </a:r>
                <a:r>
                  <a:rPr lang="en-US" sz="2000" dirty="0">
                    <a:latin typeface="David" panose="020E0502060401010101" pitchFamily="34" charset="-79"/>
                    <a:cs typeface="David" panose="020E0502060401010101" pitchFamily="34" charset="-79"/>
                  </a:rPr>
                  <a:t> </a:t>
                </a:r>
                <a14:m>
                  <m:oMath xmlns:m="http://schemas.openxmlformats.org/officeDocument/2006/math">
                    <m:r>
                      <a:rPr lang="en-US" sz="2000" b="0" i="1" smtClean="0">
                        <a:latin typeface="Cambria Math" panose="02040503050406030204" pitchFamily="18" charset="0"/>
                        <a:cs typeface="David" panose="020E0502060401010101" pitchFamily="34" charset="-79"/>
                      </a:rPr>
                      <m:t>𝑦</m:t>
                    </m:r>
                    <m:r>
                      <a:rPr lang="en-US" sz="2000" b="0" i="1" smtClean="0">
                        <a:latin typeface="Cambria Math" panose="02040503050406030204" pitchFamily="18" charset="0"/>
                        <a:cs typeface="David" panose="020E0502060401010101" pitchFamily="34" charset="-79"/>
                      </a:rPr>
                      <m:t>=(</m:t>
                    </m:r>
                    <m:r>
                      <a:rPr lang="en-US" sz="2000" b="0" i="1" smtClean="0">
                        <a:latin typeface="Cambria Math" panose="02040503050406030204" pitchFamily="18" charset="0"/>
                        <a:cs typeface="David" panose="020E0502060401010101" pitchFamily="34" charset="-79"/>
                      </a:rPr>
                      <m:t>𝑟</m:t>
                    </m:r>
                    <m:r>
                      <a:rPr lang="en-US" sz="2000" b="0" i="1" smtClean="0">
                        <a:latin typeface="Cambria Math" panose="02040503050406030204" pitchFamily="18" charset="0"/>
                        <a:cs typeface="David" panose="020E0502060401010101" pitchFamily="34" charset="-79"/>
                      </a:rPr>
                      <m:t>+</m:t>
                    </m:r>
                    <m:r>
                      <a:rPr lang="en-US" sz="2000" b="0" i="1" smtClean="0">
                        <a:latin typeface="Cambria Math" panose="02040503050406030204" pitchFamily="18" charset="0"/>
                        <a:cs typeface="David" panose="020E0502060401010101" pitchFamily="34" charset="-79"/>
                      </a:rPr>
                      <m:t>𝑠𝑒</m:t>
                    </m:r>
                    <m:r>
                      <a:rPr lang="en-US" sz="2000" b="0" i="1" smtClean="0">
                        <a:latin typeface="Cambria Math" panose="02040503050406030204" pitchFamily="18" charset="0"/>
                        <a:cs typeface="David" panose="020E0502060401010101" pitchFamily="34" charset="-79"/>
                      </a:rPr>
                      <m:t>) </m:t>
                    </m:r>
                    <m:r>
                      <a:rPr lang="en-US" sz="2000" b="0" i="1" smtClean="0">
                        <a:latin typeface="Cambria Math" panose="02040503050406030204" pitchFamily="18" charset="0"/>
                        <a:cs typeface="David" panose="020E0502060401010101" pitchFamily="34" charset="-79"/>
                      </a:rPr>
                      <m:t>𝑚𝑜𝑑</m:t>
                    </m:r>
                    <m:r>
                      <a:rPr lang="en-US" sz="2000" b="0" i="1" smtClean="0">
                        <a:latin typeface="Cambria Math" panose="02040503050406030204" pitchFamily="18" charset="0"/>
                        <a:cs typeface="David" panose="020E0502060401010101" pitchFamily="34" charset="-79"/>
                      </a:rPr>
                      <m:t> </m:t>
                    </m:r>
                    <m:r>
                      <a:rPr lang="en-US" sz="2000" b="0" i="1" smtClean="0">
                        <a:latin typeface="Cambria Math" panose="02040503050406030204" pitchFamily="18" charset="0"/>
                        <a:cs typeface="David" panose="020E0502060401010101" pitchFamily="34" charset="-79"/>
                      </a:rPr>
                      <m:t>𝑄</m:t>
                    </m:r>
                  </m:oMath>
                </a14:m>
                <a:endParaRPr lang="en-US" sz="2000" b="0" dirty="0">
                  <a:latin typeface="David" panose="020E0502060401010101" pitchFamily="34" charset="-79"/>
                  <a:cs typeface="David" panose="020E0502060401010101" pitchFamily="34" charset="-79"/>
                </a:endParaRPr>
              </a:p>
              <a:p>
                <a:pPr marL="342900" indent="-342900">
                  <a:lnSpc>
                    <a:spcPct val="150000"/>
                  </a:lnSpc>
                  <a:buFont typeface="Courier New" panose="02070309020205020404" pitchFamily="49" charset="0"/>
                  <a:buChar char="o"/>
                </a:pPr>
                <a:r>
                  <a:rPr lang="en-US" sz="2000" b="1" dirty="0">
                    <a:latin typeface="David" panose="020E0502060401010101" pitchFamily="34" charset="-79"/>
                    <a:cs typeface="David" panose="020E0502060401010101" pitchFamily="34" charset="-79"/>
                  </a:rPr>
                  <a:t>Verification:</a:t>
                </a:r>
                <a:r>
                  <a:rPr lang="en-US" sz="2000" dirty="0">
                    <a:latin typeface="David" panose="020E0502060401010101" pitchFamily="34" charset="-79"/>
                    <a:cs typeface="David" panose="020E0502060401010101" pitchFamily="34" charset="-79"/>
                  </a:rPr>
                  <a:t> </a:t>
                </a:r>
                <a14:m>
                  <m:oMath xmlns:m="http://schemas.openxmlformats.org/officeDocument/2006/math">
                    <m:sSup>
                      <m:sSupPr>
                        <m:ctrlPr>
                          <a:rPr lang="en-US" sz="2000" b="0" i="1" smtClean="0">
                            <a:latin typeface="Cambria Math" panose="02040503050406030204" pitchFamily="18" charset="0"/>
                            <a:cs typeface="David" panose="020E0502060401010101" pitchFamily="34" charset="-79"/>
                          </a:rPr>
                        </m:ctrlPr>
                      </m:sSupPr>
                      <m:e>
                        <m:r>
                          <a:rPr lang="en-US" sz="2000" b="0" i="1" smtClean="0">
                            <a:latin typeface="Cambria Math" panose="02040503050406030204" pitchFamily="18" charset="0"/>
                            <a:cs typeface="David" panose="020E0502060401010101" pitchFamily="34" charset="-79"/>
                          </a:rPr>
                          <m:t>𝑥</m:t>
                        </m:r>
                      </m:e>
                      <m:sup>
                        <m:r>
                          <a:rPr lang="en-US" sz="2000" b="0" i="1" smtClean="0">
                            <a:latin typeface="Cambria Math" panose="02040503050406030204" pitchFamily="18" charset="0"/>
                            <a:cs typeface="David" panose="020E0502060401010101" pitchFamily="34" charset="-79"/>
                          </a:rPr>
                          <m:t>′</m:t>
                        </m:r>
                      </m:sup>
                    </m:sSup>
                    <m:r>
                      <a:rPr lang="en-US" sz="2000" b="0" i="1" smtClean="0">
                        <a:latin typeface="Cambria Math" panose="02040503050406030204" pitchFamily="18" charset="0"/>
                        <a:cs typeface="David" panose="020E0502060401010101" pitchFamily="34" charset="-79"/>
                      </a:rPr>
                      <m:t>=</m:t>
                    </m:r>
                    <m:d>
                      <m:dPr>
                        <m:ctrlPr>
                          <a:rPr lang="en-US" sz="2000" b="0" i="1" smtClean="0">
                            <a:latin typeface="Cambria Math" panose="02040503050406030204" pitchFamily="18" charset="0"/>
                            <a:cs typeface="David" panose="020E0502060401010101" pitchFamily="34" charset="-79"/>
                          </a:rPr>
                        </m:ctrlPr>
                      </m:dPr>
                      <m:e>
                        <m:sSup>
                          <m:sSupPr>
                            <m:ctrlPr>
                              <a:rPr lang="en-US" sz="2000" b="0" i="1" smtClean="0">
                                <a:latin typeface="Cambria Math" panose="02040503050406030204" pitchFamily="18" charset="0"/>
                                <a:cs typeface="David" panose="020E0502060401010101" pitchFamily="34" charset="-79"/>
                              </a:rPr>
                            </m:ctrlPr>
                          </m:sSupPr>
                          <m:e>
                            <m:r>
                              <a:rPr lang="en-US" sz="2000" b="0" i="1" smtClean="0">
                                <a:latin typeface="Cambria Math" panose="02040503050406030204" pitchFamily="18" charset="0"/>
                                <a:cs typeface="David" panose="020E0502060401010101" pitchFamily="34" charset="-79"/>
                              </a:rPr>
                              <m:t>𝐴</m:t>
                            </m:r>
                          </m:e>
                          <m:sup>
                            <m:r>
                              <a:rPr lang="en-US" sz="2000" b="0" i="1" smtClean="0">
                                <a:latin typeface="Cambria Math" panose="02040503050406030204" pitchFamily="18" charset="0"/>
                                <a:cs typeface="David" panose="020E0502060401010101" pitchFamily="34" charset="-79"/>
                              </a:rPr>
                              <m:t>𝑦</m:t>
                            </m:r>
                          </m:sup>
                        </m:sSup>
                        <m:r>
                          <a:rPr lang="en-US" sz="2000" b="0" i="1" smtClean="0">
                            <a:latin typeface="Cambria Math" panose="02040503050406030204" pitchFamily="18" charset="0"/>
                            <a:cs typeface="David" panose="020E0502060401010101" pitchFamily="34" charset="-79"/>
                          </a:rPr>
                          <m:t>⋅</m:t>
                        </m:r>
                        <m:sSup>
                          <m:sSupPr>
                            <m:ctrlPr>
                              <a:rPr lang="en-US" sz="2000" b="0" i="1" smtClean="0">
                                <a:latin typeface="Cambria Math" panose="02040503050406030204" pitchFamily="18" charset="0"/>
                                <a:cs typeface="David" panose="020E0502060401010101" pitchFamily="34" charset="-79"/>
                              </a:rPr>
                            </m:ctrlPr>
                          </m:sSupPr>
                          <m:e>
                            <m:r>
                              <a:rPr lang="en-US" sz="2000" b="0" i="1" smtClean="0">
                                <a:latin typeface="Cambria Math" panose="02040503050406030204" pitchFamily="18" charset="0"/>
                                <a:cs typeface="David" panose="020E0502060401010101" pitchFamily="34" charset="-79"/>
                              </a:rPr>
                              <m:t>𝑉</m:t>
                            </m:r>
                          </m:e>
                          <m:sup>
                            <m:r>
                              <a:rPr lang="en-US" sz="2000" b="0" i="1" smtClean="0">
                                <a:latin typeface="Cambria Math" panose="02040503050406030204" pitchFamily="18" charset="0"/>
                                <a:cs typeface="David" panose="020E0502060401010101" pitchFamily="34" charset="-79"/>
                              </a:rPr>
                              <m:t>𝑒</m:t>
                            </m:r>
                          </m:sup>
                        </m:sSup>
                      </m:e>
                    </m:d>
                    <m:r>
                      <a:rPr lang="en-US" sz="2000" b="0" i="1" smtClean="0">
                        <a:latin typeface="Cambria Math" panose="02040503050406030204" pitchFamily="18" charset="0"/>
                        <a:cs typeface="David" panose="020E0502060401010101" pitchFamily="34" charset="-79"/>
                      </a:rPr>
                      <m:t>𝑚𝑜𝑑</m:t>
                    </m:r>
                    <m:r>
                      <a:rPr lang="en-US" sz="2000" b="0" i="1" smtClean="0">
                        <a:latin typeface="Cambria Math" panose="02040503050406030204" pitchFamily="18" charset="0"/>
                        <a:cs typeface="David" panose="020E0502060401010101" pitchFamily="34" charset="-79"/>
                      </a:rPr>
                      <m:t> </m:t>
                    </m:r>
                    <m:r>
                      <a:rPr lang="en-US" sz="2000" b="0" i="1" smtClean="0">
                        <a:latin typeface="Cambria Math" panose="02040503050406030204" pitchFamily="18" charset="0"/>
                        <a:cs typeface="David" panose="020E0502060401010101" pitchFamily="34" charset="-79"/>
                      </a:rPr>
                      <m:t>𝑃</m:t>
                    </m:r>
                  </m:oMath>
                </a14:m>
                <a:endParaRPr lang="en-US" sz="2000" b="1" dirty="0">
                  <a:latin typeface="David" panose="020E0502060401010101" pitchFamily="34" charset="-79"/>
                  <a:cs typeface="David" panose="020E0502060401010101" pitchFamily="34" charset="-79"/>
                </a:endParaRPr>
              </a:p>
            </p:txBody>
          </p:sp>
        </mc:Choice>
        <mc:Fallback xmlns="">
          <p:sp>
            <p:nvSpPr>
              <p:cNvPr id="5" name="TextBox 4">
                <a:extLst>
                  <a:ext uri="{FF2B5EF4-FFF2-40B4-BE49-F238E27FC236}">
                    <a16:creationId xmlns:a16="http://schemas.microsoft.com/office/drawing/2014/main" id="{86593972-E377-7135-0001-6784FB0E35AD}"/>
                  </a:ext>
                </a:extLst>
              </p:cNvPr>
              <p:cNvSpPr txBox="1">
                <a:spLocks noRot="1" noChangeAspect="1" noMove="1" noResize="1" noEditPoints="1" noAdjustHandles="1" noChangeArrowheads="1" noChangeShapeType="1" noTextEdit="1"/>
              </p:cNvSpPr>
              <p:nvPr/>
            </p:nvSpPr>
            <p:spPr>
              <a:xfrm>
                <a:off x="909028" y="3923686"/>
                <a:ext cx="7967632" cy="1925720"/>
              </a:xfrm>
              <a:prstGeom prst="rect">
                <a:avLst/>
              </a:prstGeom>
              <a:blipFill>
                <a:blip r:embed="rId4"/>
                <a:stretch>
                  <a:fillRect l="-689" b="-3165"/>
                </a:stretch>
              </a:blipFill>
            </p:spPr>
            <p:txBody>
              <a:bodyPr/>
              <a:lstStyle/>
              <a:p>
                <a:r>
                  <a:rPr lang="he-IL">
                    <a:noFill/>
                  </a:rPr>
                  <a:t> </a:t>
                </a:r>
              </a:p>
            </p:txBody>
          </p:sp>
        </mc:Fallback>
      </mc:AlternateContent>
      <p:sp>
        <p:nvSpPr>
          <p:cNvPr id="6" name="TextBox 5">
            <a:extLst>
              <a:ext uri="{FF2B5EF4-FFF2-40B4-BE49-F238E27FC236}">
                <a16:creationId xmlns:a16="http://schemas.microsoft.com/office/drawing/2014/main" id="{D55C482C-CAB8-4B6F-F6A4-AE24CD4B2CF7}"/>
              </a:ext>
            </a:extLst>
          </p:cNvPr>
          <p:cNvSpPr txBox="1"/>
          <p:nvPr/>
        </p:nvSpPr>
        <p:spPr>
          <a:xfrm>
            <a:off x="2197472" y="447963"/>
            <a:ext cx="8073958" cy="923622"/>
          </a:xfrm>
          <a:prstGeom prst="rect">
            <a:avLst/>
          </a:prstGeom>
        </p:spPr>
        <p:txBody>
          <a:bodyPr vert="horz" lIns="91440" tIns="45720" rIns="91440" bIns="45720" rtlCol="0" anchor="t">
            <a:normAutofit/>
          </a:bodyPr>
          <a:lstStyle/>
          <a:p>
            <a:pPr algn="ctr">
              <a:lnSpc>
                <a:spcPct val="90000"/>
              </a:lnSpc>
              <a:spcBef>
                <a:spcPct val="0"/>
              </a:spcBef>
              <a:spcAft>
                <a:spcPts val="600"/>
              </a:spcAft>
            </a:pPr>
            <a:r>
              <a:rPr lang="en-US" sz="4800" kern="1200" dirty="0">
                <a:solidFill>
                  <a:schemeClr val="accent1">
                    <a:lumMod val="75000"/>
                  </a:schemeClr>
                </a:solidFill>
                <a:latin typeface="David" panose="020E0502060401010101" pitchFamily="34" charset="-79"/>
                <a:ea typeface="+mj-ea"/>
                <a:cs typeface="David" panose="020E0502060401010101" pitchFamily="34" charset="-79"/>
              </a:rPr>
              <a:t>Mathematical Foundations</a:t>
            </a:r>
          </a:p>
        </p:txBody>
      </p:sp>
    </p:spTree>
    <p:extLst>
      <p:ext uri="{BB962C8B-B14F-4D97-AF65-F5344CB8AC3E}">
        <p14:creationId xmlns:p14="http://schemas.microsoft.com/office/powerpoint/2010/main" val="3851455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5" name="Rectangle 24">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27" name="Group 26">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8" name="Freeform: Shape 17">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David "/>
                <a:ea typeface="+mn-ea"/>
                <a:cs typeface="David" panose="020E0502060401010101" pitchFamily="34" charset="-79"/>
              </a:endParaRPr>
            </a:p>
          </p:txBody>
        </p:sp>
        <p:sp>
          <p:nvSpPr>
            <p:cNvPr id="19" name="Freeform: Shape 18">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David "/>
                <a:ea typeface="+mn-ea"/>
                <a:cs typeface="David" panose="020E0502060401010101" pitchFamily="34" charset="-79"/>
              </a:endParaRPr>
            </a:p>
          </p:txBody>
        </p:sp>
        <p:sp>
          <p:nvSpPr>
            <p:cNvPr id="20" name="Freeform: Shape 19">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David "/>
                <a:ea typeface="+mn-ea"/>
                <a:cs typeface="David" panose="020E0502060401010101" pitchFamily="34" charset="-79"/>
              </a:endParaRPr>
            </a:p>
          </p:txBody>
        </p:sp>
      </p:grpSp>
      <p:sp>
        <p:nvSpPr>
          <p:cNvPr id="4" name="Rectangle 3">
            <a:extLst>
              <a:ext uri="{FF2B5EF4-FFF2-40B4-BE49-F238E27FC236}">
                <a16:creationId xmlns:a16="http://schemas.microsoft.com/office/drawing/2014/main" id="{002EB5EE-8916-6C4E-CD2A-42BF50BD7880}"/>
              </a:ext>
            </a:extLst>
          </p:cNvPr>
          <p:cNvSpPr/>
          <p:nvPr/>
        </p:nvSpPr>
        <p:spPr>
          <a:xfrm>
            <a:off x="5449618" y="405049"/>
            <a:ext cx="45719" cy="6059456"/>
          </a:xfrm>
          <a:prstGeom prst="rect">
            <a:avLst/>
          </a:prstGeom>
          <a:solidFill>
            <a:schemeClr val="accent2">
              <a:lumMod val="20000"/>
              <a:lumOff val="80000"/>
            </a:schemeClr>
          </a:solidFill>
          <a:ln>
            <a:solidFill>
              <a:schemeClr val="accent2">
                <a:lumMod val="75000"/>
              </a:schemeClr>
            </a:solidFill>
          </a:ln>
        </p:spPr>
        <p:style>
          <a:lnRef idx="1">
            <a:schemeClr val="accent2"/>
          </a:lnRef>
          <a:fillRef idx="2">
            <a:schemeClr val="accent2"/>
          </a:fillRef>
          <a:effectRef idx="1">
            <a:schemeClr val="accent2"/>
          </a:effectRef>
          <a:fontRef idx="minor">
            <a:schemeClr val="dk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black"/>
              </a:solidFill>
              <a:effectLst/>
              <a:uLnTx/>
              <a:uFillTx/>
              <a:latin typeface="David "/>
              <a:ea typeface="+mn-ea"/>
              <a:cs typeface="Arial" panose="020B0604020202020204" pitchFamily="34" charset="0"/>
            </a:endParaRPr>
          </a:p>
        </p:txBody>
      </p:sp>
      <p:sp>
        <p:nvSpPr>
          <p:cNvPr id="5" name="Rectangle 4">
            <a:extLst>
              <a:ext uri="{FF2B5EF4-FFF2-40B4-BE49-F238E27FC236}">
                <a16:creationId xmlns:a16="http://schemas.microsoft.com/office/drawing/2014/main" id="{7642FE1E-3EEC-23A7-807C-11B4C38B93C5}"/>
              </a:ext>
            </a:extLst>
          </p:cNvPr>
          <p:cNvSpPr/>
          <p:nvPr/>
        </p:nvSpPr>
        <p:spPr>
          <a:xfrm>
            <a:off x="8531327" y="396240"/>
            <a:ext cx="45719" cy="6059456"/>
          </a:xfrm>
          <a:prstGeom prst="rect">
            <a:avLst/>
          </a:prstGeom>
          <a:solidFill>
            <a:schemeClr val="accent2">
              <a:lumMod val="20000"/>
              <a:lumOff val="80000"/>
            </a:schemeClr>
          </a:solidFill>
          <a:ln>
            <a:solidFill>
              <a:schemeClr val="accent2">
                <a:lumMod val="75000"/>
              </a:schemeClr>
            </a:solidFill>
          </a:ln>
        </p:spPr>
        <p:style>
          <a:lnRef idx="1">
            <a:schemeClr val="accent2"/>
          </a:lnRef>
          <a:fillRef idx="2">
            <a:schemeClr val="accent2"/>
          </a:fillRef>
          <a:effectRef idx="1">
            <a:schemeClr val="accent2"/>
          </a:effectRef>
          <a:fontRef idx="minor">
            <a:schemeClr val="dk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black"/>
              </a:solidFill>
              <a:effectLst/>
              <a:uLnTx/>
              <a:uFillTx/>
              <a:latin typeface="David "/>
              <a:ea typeface="+mn-ea"/>
              <a:cs typeface="Arial" panose="020B0604020202020204" pitchFamily="34" charset="0"/>
            </a:endParaRPr>
          </a:p>
        </p:txBody>
      </p:sp>
      <p:sp>
        <p:nvSpPr>
          <p:cNvPr id="6" name="TextBox 5">
            <a:extLst>
              <a:ext uri="{FF2B5EF4-FFF2-40B4-BE49-F238E27FC236}">
                <a16:creationId xmlns:a16="http://schemas.microsoft.com/office/drawing/2014/main" id="{8B60B049-903A-7688-FBAB-443634CE8545}"/>
              </a:ext>
            </a:extLst>
          </p:cNvPr>
          <p:cNvSpPr txBox="1"/>
          <p:nvPr/>
        </p:nvSpPr>
        <p:spPr>
          <a:xfrm>
            <a:off x="2290565" y="1656055"/>
            <a:ext cx="961221" cy="369332"/>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David "/>
                <a:ea typeface="+mn-ea"/>
                <a:cs typeface="+mn-cs"/>
              </a:rPr>
              <a:t>Alice</a:t>
            </a:r>
            <a:endParaRPr kumimoji="0" lang="he-IL" sz="1800" b="0" i="0" u="none" strike="noStrike" kern="1200" cap="none" spc="0" normalizeH="0" baseline="0" noProof="0" dirty="0">
              <a:ln>
                <a:noFill/>
              </a:ln>
              <a:solidFill>
                <a:prstClr val="black"/>
              </a:solidFill>
              <a:effectLst/>
              <a:uLnTx/>
              <a:uFillTx/>
              <a:latin typeface="David "/>
              <a:ea typeface="+mn-ea"/>
              <a:cs typeface="Arial" panose="020B0604020202020204" pitchFamily="34" charset="0"/>
            </a:endParaRPr>
          </a:p>
        </p:txBody>
      </p:sp>
      <p:sp>
        <p:nvSpPr>
          <p:cNvPr id="7" name="TextBox 6">
            <a:extLst>
              <a:ext uri="{FF2B5EF4-FFF2-40B4-BE49-F238E27FC236}">
                <a16:creationId xmlns:a16="http://schemas.microsoft.com/office/drawing/2014/main" id="{112CA237-9B93-D053-0E3D-48065621AA1E}"/>
              </a:ext>
            </a:extLst>
          </p:cNvPr>
          <p:cNvSpPr txBox="1"/>
          <p:nvPr/>
        </p:nvSpPr>
        <p:spPr>
          <a:xfrm>
            <a:off x="10751656" y="1551086"/>
            <a:ext cx="961221" cy="369332"/>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David "/>
                <a:ea typeface="+mn-ea"/>
                <a:cs typeface="+mn-cs"/>
              </a:rPr>
              <a:t>Bob</a:t>
            </a:r>
            <a:endParaRPr kumimoji="0" lang="he-IL" sz="1800" b="0" i="0" u="none" strike="noStrike" kern="1200" cap="none" spc="0" normalizeH="0" baseline="0" noProof="0" dirty="0">
              <a:ln>
                <a:noFill/>
              </a:ln>
              <a:solidFill>
                <a:prstClr val="black"/>
              </a:solidFill>
              <a:effectLst/>
              <a:uLnTx/>
              <a:uFillTx/>
              <a:latin typeface="David "/>
              <a:ea typeface="+mn-ea"/>
              <a:cs typeface="Arial" panose="020B0604020202020204" pitchFamily="34" charset="0"/>
            </a:endParaRPr>
          </a:p>
        </p:txBody>
      </p:sp>
      <p:pic>
        <p:nvPicPr>
          <p:cNvPr id="9" name="Graphic 8" descr="Male profile outline">
            <a:extLst>
              <a:ext uri="{FF2B5EF4-FFF2-40B4-BE49-F238E27FC236}">
                <a16:creationId xmlns:a16="http://schemas.microsoft.com/office/drawing/2014/main" id="{2789DBD6-179D-DA20-2BFE-292BFCBB4D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52976" y="1102698"/>
            <a:ext cx="914400" cy="914400"/>
          </a:xfrm>
          <a:prstGeom prst="rect">
            <a:avLst/>
          </a:prstGeom>
        </p:spPr>
      </p:pic>
      <p:pic>
        <p:nvPicPr>
          <p:cNvPr id="11" name="Graphic 10" descr="Female Profile outline">
            <a:extLst>
              <a:ext uri="{FF2B5EF4-FFF2-40B4-BE49-F238E27FC236}">
                <a16:creationId xmlns:a16="http://schemas.microsoft.com/office/drawing/2014/main" id="{AC311B4E-E919-C6C9-3834-ABFC8EA2DF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13146" y="1217385"/>
            <a:ext cx="914400" cy="91440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611A91E-F1E0-01BF-E9B1-9DBFB3C0476A}"/>
                  </a:ext>
                </a:extLst>
              </p:cNvPr>
              <p:cNvSpPr txBox="1"/>
              <p:nvPr/>
            </p:nvSpPr>
            <p:spPr>
              <a:xfrm>
                <a:off x="3641035" y="206718"/>
                <a:ext cx="1839405" cy="307777"/>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A02B93">
                        <a:lumMod val="75000"/>
                      </a:srgbClr>
                    </a:solidFill>
                    <a:effectLst/>
                    <a:uLnTx/>
                    <a:uFillTx/>
                    <a:latin typeface="David "/>
                    <a:ea typeface="+mn-ea"/>
                    <a:cs typeface="+mn-cs"/>
                  </a:rPr>
                  <a:t>Choose private Key </a:t>
                </a:r>
                <a14:m>
                  <m:oMath xmlns:m="http://schemas.openxmlformats.org/officeDocument/2006/math">
                    <m:r>
                      <a:rPr kumimoji="0" lang="en-US" sz="1400" b="0" i="1" u="none" strike="noStrike" kern="1200" cap="none" spc="0" normalizeH="0" baseline="0" noProof="0" smtClean="0">
                        <a:ln>
                          <a:noFill/>
                        </a:ln>
                        <a:solidFill>
                          <a:srgbClr val="A02B93">
                            <a:lumMod val="75000"/>
                          </a:srgbClr>
                        </a:solidFill>
                        <a:effectLst/>
                        <a:uLnTx/>
                        <a:uFillTx/>
                        <a:latin typeface="Cambria Math" panose="02040503050406030204" pitchFamily="18" charset="0"/>
                        <a:ea typeface="+mn-ea"/>
                        <a:cs typeface="+mn-cs"/>
                      </a:rPr>
                      <m:t>𝑎</m:t>
                    </m:r>
                  </m:oMath>
                </a14:m>
                <a:endParaRPr kumimoji="0" lang="he-IL" sz="1400" b="0" i="0" u="none" strike="noStrike" kern="1200" cap="none" spc="0" normalizeH="0" baseline="0" noProof="0" dirty="0">
                  <a:ln>
                    <a:noFill/>
                  </a:ln>
                  <a:solidFill>
                    <a:srgbClr val="A02B93">
                      <a:lumMod val="75000"/>
                    </a:srgbClr>
                  </a:solidFill>
                  <a:effectLst/>
                  <a:uLnTx/>
                  <a:uFillTx/>
                  <a:latin typeface="David "/>
                  <a:ea typeface="+mn-ea"/>
                  <a:cs typeface="Arial" panose="020B0604020202020204" pitchFamily="34" charset="0"/>
                </a:endParaRPr>
              </a:p>
            </p:txBody>
          </p:sp>
        </mc:Choice>
        <mc:Fallback xmlns="">
          <p:sp>
            <p:nvSpPr>
              <p:cNvPr id="13" name="TextBox 12">
                <a:extLst>
                  <a:ext uri="{FF2B5EF4-FFF2-40B4-BE49-F238E27FC236}">
                    <a16:creationId xmlns:a16="http://schemas.microsoft.com/office/drawing/2014/main" id="{D611A91E-F1E0-01BF-E9B1-9DBFB3C0476A}"/>
                  </a:ext>
                </a:extLst>
              </p:cNvPr>
              <p:cNvSpPr txBox="1">
                <a:spLocks noRot="1" noChangeAspect="1" noMove="1" noResize="1" noEditPoints="1" noAdjustHandles="1" noChangeArrowheads="1" noChangeShapeType="1" noTextEdit="1"/>
              </p:cNvSpPr>
              <p:nvPr/>
            </p:nvSpPr>
            <p:spPr>
              <a:xfrm>
                <a:off x="3641035" y="206718"/>
                <a:ext cx="1839405" cy="307777"/>
              </a:xfrm>
              <a:prstGeom prst="rect">
                <a:avLst/>
              </a:prstGeom>
              <a:blipFill>
                <a:blip r:embed="rId8"/>
                <a:stretch>
                  <a:fillRect l="-993" t="-2000" b="-22000"/>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B4A830B-272A-ADB0-E036-56754E2928B7}"/>
                  </a:ext>
                </a:extLst>
              </p:cNvPr>
              <p:cNvSpPr txBox="1"/>
              <p:nvPr/>
            </p:nvSpPr>
            <p:spPr>
              <a:xfrm>
                <a:off x="8596926" y="720796"/>
                <a:ext cx="2111984" cy="307777"/>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A02B93">
                        <a:lumMod val="75000"/>
                      </a:srgbClr>
                    </a:solidFill>
                    <a:effectLst/>
                    <a:uLnTx/>
                    <a:uFillTx/>
                    <a:latin typeface="David "/>
                    <a:ea typeface="+mn-ea"/>
                    <a:cs typeface="+mn-cs"/>
                  </a:rPr>
                  <a:t>Create public Key </a:t>
                </a:r>
                <a14:m>
                  <m:oMath xmlns:m="http://schemas.openxmlformats.org/officeDocument/2006/math">
                    <m:r>
                      <a:rPr kumimoji="0" lang="en-US" sz="1400" b="0" i="1" u="none" strike="noStrike" kern="1200" cap="none" spc="0" normalizeH="0" baseline="0" noProof="0" dirty="0" smtClean="0">
                        <a:ln>
                          <a:noFill/>
                        </a:ln>
                        <a:solidFill>
                          <a:srgbClr val="A02B93">
                            <a:lumMod val="75000"/>
                          </a:srgbClr>
                        </a:solidFill>
                        <a:effectLst/>
                        <a:uLnTx/>
                        <a:uFillTx/>
                        <a:latin typeface="Cambria Math" panose="02040503050406030204" pitchFamily="18" charset="0"/>
                        <a:ea typeface="+mn-ea"/>
                        <a:cs typeface="+mn-cs"/>
                      </a:rPr>
                      <m:t>𝐵</m:t>
                    </m:r>
                  </m:oMath>
                </a14:m>
                <a:endParaRPr kumimoji="0" lang="he-IL" sz="1400" b="0" i="0" u="none" strike="noStrike" kern="1200" cap="none" spc="0" normalizeH="0" baseline="0" noProof="0" dirty="0">
                  <a:ln>
                    <a:noFill/>
                  </a:ln>
                  <a:solidFill>
                    <a:srgbClr val="A02B93">
                      <a:lumMod val="75000"/>
                    </a:srgbClr>
                  </a:solidFill>
                  <a:effectLst/>
                  <a:uLnTx/>
                  <a:uFillTx/>
                  <a:latin typeface="David "/>
                  <a:ea typeface="+mn-ea"/>
                  <a:cs typeface="Arial" panose="020B0604020202020204" pitchFamily="34" charset="0"/>
                </a:endParaRPr>
              </a:p>
            </p:txBody>
          </p:sp>
        </mc:Choice>
        <mc:Fallback xmlns="">
          <p:sp>
            <p:nvSpPr>
              <p:cNvPr id="14" name="TextBox 13">
                <a:extLst>
                  <a:ext uri="{FF2B5EF4-FFF2-40B4-BE49-F238E27FC236}">
                    <a16:creationId xmlns:a16="http://schemas.microsoft.com/office/drawing/2014/main" id="{3B4A830B-272A-ADB0-E036-56754E2928B7}"/>
                  </a:ext>
                </a:extLst>
              </p:cNvPr>
              <p:cNvSpPr txBox="1">
                <a:spLocks noRot="1" noChangeAspect="1" noMove="1" noResize="1" noEditPoints="1" noAdjustHandles="1" noChangeArrowheads="1" noChangeShapeType="1" noTextEdit="1"/>
              </p:cNvSpPr>
              <p:nvPr/>
            </p:nvSpPr>
            <p:spPr>
              <a:xfrm>
                <a:off x="8596926" y="720796"/>
                <a:ext cx="2111984" cy="307777"/>
              </a:xfrm>
              <a:prstGeom prst="rect">
                <a:avLst/>
              </a:prstGeom>
              <a:blipFill>
                <a:blip r:embed="rId9"/>
                <a:stretch>
                  <a:fillRect l="-865" t="-1961" b="-21569"/>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03B98BE-3FFE-9A26-6B4A-C575FCB5C0F6}"/>
                  </a:ext>
                </a:extLst>
              </p:cNvPr>
              <p:cNvSpPr txBox="1"/>
              <p:nvPr/>
            </p:nvSpPr>
            <p:spPr>
              <a:xfrm>
                <a:off x="3762202" y="703868"/>
                <a:ext cx="1698064" cy="307777"/>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A02B93">
                        <a:lumMod val="75000"/>
                      </a:srgbClr>
                    </a:solidFill>
                    <a:effectLst/>
                    <a:uLnTx/>
                    <a:uFillTx/>
                    <a:latin typeface="David "/>
                    <a:ea typeface="+mn-ea"/>
                    <a:cs typeface="+mn-cs"/>
                  </a:rPr>
                  <a:t>Create public Key </a:t>
                </a:r>
                <a14:m>
                  <m:oMath xmlns:m="http://schemas.openxmlformats.org/officeDocument/2006/math">
                    <m:r>
                      <a:rPr kumimoji="0" lang="en-US" sz="1400" b="0" i="1" u="none" strike="noStrike" kern="1200" cap="none" spc="0" normalizeH="0" baseline="0" noProof="0" smtClean="0">
                        <a:ln>
                          <a:noFill/>
                        </a:ln>
                        <a:solidFill>
                          <a:srgbClr val="A02B93">
                            <a:lumMod val="75000"/>
                          </a:srgbClr>
                        </a:solidFill>
                        <a:effectLst/>
                        <a:uLnTx/>
                        <a:uFillTx/>
                        <a:latin typeface="Cambria Math" panose="02040503050406030204" pitchFamily="18" charset="0"/>
                        <a:ea typeface="+mn-ea"/>
                        <a:cs typeface="+mn-cs"/>
                      </a:rPr>
                      <m:t>𝐴</m:t>
                    </m:r>
                  </m:oMath>
                </a14:m>
                <a:endParaRPr kumimoji="0" lang="he-IL" sz="1400" b="0" i="0" u="none" strike="noStrike" kern="1200" cap="none" spc="0" normalizeH="0" baseline="0" noProof="0" dirty="0">
                  <a:ln>
                    <a:noFill/>
                  </a:ln>
                  <a:solidFill>
                    <a:srgbClr val="A02B93">
                      <a:lumMod val="75000"/>
                    </a:srgbClr>
                  </a:solidFill>
                  <a:effectLst/>
                  <a:uLnTx/>
                  <a:uFillTx/>
                  <a:latin typeface="David "/>
                  <a:ea typeface="+mn-ea"/>
                  <a:cs typeface="Arial" panose="020B0604020202020204" pitchFamily="34" charset="0"/>
                </a:endParaRPr>
              </a:p>
            </p:txBody>
          </p:sp>
        </mc:Choice>
        <mc:Fallback xmlns="">
          <p:sp>
            <p:nvSpPr>
              <p:cNvPr id="15" name="TextBox 14">
                <a:extLst>
                  <a:ext uri="{FF2B5EF4-FFF2-40B4-BE49-F238E27FC236}">
                    <a16:creationId xmlns:a16="http://schemas.microsoft.com/office/drawing/2014/main" id="{203B98BE-3FFE-9A26-6B4A-C575FCB5C0F6}"/>
                  </a:ext>
                </a:extLst>
              </p:cNvPr>
              <p:cNvSpPr txBox="1">
                <a:spLocks noRot="1" noChangeAspect="1" noMove="1" noResize="1" noEditPoints="1" noAdjustHandles="1" noChangeArrowheads="1" noChangeShapeType="1" noTextEdit="1"/>
              </p:cNvSpPr>
              <p:nvPr/>
            </p:nvSpPr>
            <p:spPr>
              <a:xfrm>
                <a:off x="3762202" y="703868"/>
                <a:ext cx="1698064" cy="307777"/>
              </a:xfrm>
              <a:prstGeom prst="rect">
                <a:avLst/>
              </a:prstGeom>
              <a:blipFill>
                <a:blip r:embed="rId10"/>
                <a:stretch>
                  <a:fillRect l="-1075" b="-21569"/>
                </a:stretch>
              </a:blipFill>
            </p:spPr>
            <p:txBody>
              <a:bodyPr/>
              <a:lstStyle/>
              <a:p>
                <a:r>
                  <a:rPr lang="he-IL">
                    <a:noFill/>
                  </a:rPr>
                  <a:t> </a:t>
                </a:r>
              </a:p>
            </p:txBody>
          </p:sp>
        </mc:Fallback>
      </mc:AlternateContent>
      <p:cxnSp>
        <p:nvCxnSpPr>
          <p:cNvPr id="21" name="Straight Arrow Connector 20">
            <a:extLst>
              <a:ext uri="{FF2B5EF4-FFF2-40B4-BE49-F238E27FC236}">
                <a16:creationId xmlns:a16="http://schemas.microsoft.com/office/drawing/2014/main" id="{CAA5C18A-22A5-9ED5-41F7-76308B68350B}"/>
              </a:ext>
            </a:extLst>
          </p:cNvPr>
          <p:cNvCxnSpPr>
            <a:cxnSpLocks/>
            <a:endCxn id="23" idx="1"/>
          </p:cNvCxnSpPr>
          <p:nvPr/>
        </p:nvCxnSpPr>
        <p:spPr>
          <a:xfrm>
            <a:off x="5436081" y="1486743"/>
            <a:ext cx="3071059" cy="251993"/>
          </a:xfrm>
          <a:prstGeom prst="straightConnector1">
            <a:avLst/>
          </a:prstGeom>
          <a:ln w="38100">
            <a:solidFill>
              <a:schemeClr val="tx1">
                <a:lumMod val="95000"/>
                <a:lumOff val="5000"/>
              </a:schemeClr>
            </a:solidFill>
            <a:tailEnd type="triangle"/>
          </a:ln>
        </p:spPr>
        <p:style>
          <a:lnRef idx="2">
            <a:schemeClr val="accent5"/>
          </a:lnRef>
          <a:fillRef idx="0">
            <a:schemeClr val="accent5"/>
          </a:fillRef>
          <a:effectRef idx="1">
            <a:schemeClr val="accent5"/>
          </a:effectRef>
          <a:fontRef idx="minor">
            <a:schemeClr val="tx1"/>
          </a:fontRef>
        </p:style>
      </p:cxnSp>
      <p:cxnSp>
        <p:nvCxnSpPr>
          <p:cNvPr id="22" name="Straight Arrow Connector 21">
            <a:extLst>
              <a:ext uri="{FF2B5EF4-FFF2-40B4-BE49-F238E27FC236}">
                <a16:creationId xmlns:a16="http://schemas.microsoft.com/office/drawing/2014/main" id="{522C0FDC-C63D-5D48-C3C8-B6FC390F389E}"/>
              </a:ext>
            </a:extLst>
          </p:cNvPr>
          <p:cNvCxnSpPr>
            <a:cxnSpLocks/>
          </p:cNvCxnSpPr>
          <p:nvPr/>
        </p:nvCxnSpPr>
        <p:spPr>
          <a:xfrm flipH="1">
            <a:off x="4556614" y="473062"/>
            <a:ext cx="3666" cy="275320"/>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3178E48-F932-27A6-49BD-028EC355AA2D}"/>
                  </a:ext>
                </a:extLst>
              </p:cNvPr>
              <p:cNvSpPr txBox="1"/>
              <p:nvPr/>
            </p:nvSpPr>
            <p:spPr>
              <a:xfrm>
                <a:off x="3777555" y="2226235"/>
                <a:ext cx="2014079" cy="307777"/>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A02B93">
                        <a:lumMod val="75000"/>
                      </a:srgbClr>
                    </a:solidFill>
                    <a:effectLst/>
                    <a:uLnTx/>
                    <a:uFillTx/>
                    <a:latin typeface="David "/>
                    <a:ea typeface="+mn-ea"/>
                    <a:cs typeface="+mn-cs"/>
                  </a:rPr>
                  <a:t>Calc shared secret </a:t>
                </a:r>
                <a14:m>
                  <m:oMath xmlns:m="http://schemas.openxmlformats.org/officeDocument/2006/math">
                    <m:sSub>
                      <m:sSubPr>
                        <m:ctrlPr>
                          <a:rPr kumimoji="0" lang="en-US" sz="1400" b="0" i="1" u="none" strike="noStrike" kern="1200" cap="none" spc="0" normalizeH="0" baseline="0" noProof="0" smtClean="0">
                            <a:ln>
                              <a:noFill/>
                            </a:ln>
                            <a:solidFill>
                              <a:srgbClr val="A02B93">
                                <a:lumMod val="75000"/>
                              </a:srgbClr>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srgbClr val="A02B93">
                                <a:lumMod val="75000"/>
                              </a:srgbClr>
                            </a:solidFill>
                            <a:effectLst/>
                            <a:uLnTx/>
                            <a:uFillTx/>
                            <a:latin typeface="Cambria Math" panose="02040503050406030204" pitchFamily="18" charset="0"/>
                            <a:ea typeface="+mn-ea"/>
                            <a:cs typeface="+mn-cs"/>
                          </a:rPr>
                          <m:t>𝑆</m:t>
                        </m:r>
                      </m:e>
                      <m:sub>
                        <m:r>
                          <a:rPr kumimoji="0" lang="en-US" sz="1400" b="0" i="1" u="none" strike="noStrike" kern="1200" cap="none" spc="0" normalizeH="0" baseline="0" noProof="0" smtClean="0">
                            <a:ln>
                              <a:noFill/>
                            </a:ln>
                            <a:solidFill>
                              <a:srgbClr val="A02B93">
                                <a:lumMod val="75000"/>
                              </a:srgbClr>
                            </a:solidFill>
                            <a:effectLst/>
                            <a:uLnTx/>
                            <a:uFillTx/>
                            <a:latin typeface="Cambria Math" panose="02040503050406030204" pitchFamily="18" charset="0"/>
                            <a:ea typeface="+mn-ea"/>
                            <a:cs typeface="+mn-cs"/>
                          </a:rPr>
                          <m:t>𝑎</m:t>
                        </m:r>
                      </m:sub>
                    </m:sSub>
                  </m:oMath>
                </a14:m>
                <a:endParaRPr kumimoji="0" lang="he-IL" sz="1400" b="0" i="0" u="none" strike="noStrike" kern="1200" cap="none" spc="0" normalizeH="0" baseline="0" noProof="0" dirty="0">
                  <a:ln>
                    <a:noFill/>
                  </a:ln>
                  <a:solidFill>
                    <a:srgbClr val="A02B93">
                      <a:lumMod val="75000"/>
                    </a:srgbClr>
                  </a:solidFill>
                  <a:effectLst/>
                  <a:uLnTx/>
                  <a:uFillTx/>
                  <a:latin typeface="David "/>
                  <a:ea typeface="+mn-ea"/>
                  <a:cs typeface="Arial" panose="020B0604020202020204" pitchFamily="34" charset="0"/>
                </a:endParaRPr>
              </a:p>
            </p:txBody>
          </p:sp>
        </mc:Choice>
        <mc:Fallback xmlns="">
          <p:sp>
            <p:nvSpPr>
              <p:cNvPr id="30" name="TextBox 29">
                <a:extLst>
                  <a:ext uri="{FF2B5EF4-FFF2-40B4-BE49-F238E27FC236}">
                    <a16:creationId xmlns:a16="http://schemas.microsoft.com/office/drawing/2014/main" id="{43178E48-F932-27A6-49BD-028EC355AA2D}"/>
                  </a:ext>
                </a:extLst>
              </p:cNvPr>
              <p:cNvSpPr txBox="1">
                <a:spLocks noRot="1" noChangeAspect="1" noMove="1" noResize="1" noEditPoints="1" noAdjustHandles="1" noChangeArrowheads="1" noChangeShapeType="1" noTextEdit="1"/>
              </p:cNvSpPr>
              <p:nvPr/>
            </p:nvSpPr>
            <p:spPr>
              <a:xfrm>
                <a:off x="3777555" y="2226235"/>
                <a:ext cx="2014079" cy="307777"/>
              </a:xfrm>
              <a:prstGeom prst="rect">
                <a:avLst/>
              </a:prstGeom>
              <a:blipFill>
                <a:blip r:embed="rId11"/>
                <a:stretch>
                  <a:fillRect l="-909" t="-1961" b="-21569"/>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43B991F-A5B4-B3A7-E43D-8A69A4B198C8}"/>
                  </a:ext>
                </a:extLst>
              </p:cNvPr>
              <p:cNvSpPr txBox="1"/>
              <p:nvPr/>
            </p:nvSpPr>
            <p:spPr>
              <a:xfrm>
                <a:off x="8598932" y="2225490"/>
                <a:ext cx="2014079" cy="307777"/>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A02B93">
                        <a:lumMod val="75000"/>
                      </a:srgbClr>
                    </a:solidFill>
                    <a:effectLst/>
                    <a:uLnTx/>
                    <a:uFillTx/>
                    <a:latin typeface="David "/>
                    <a:ea typeface="+mn-ea"/>
                    <a:cs typeface="+mn-cs"/>
                  </a:rPr>
                  <a:t>Calc shared secret </a:t>
                </a:r>
                <a14:m>
                  <m:oMath xmlns:m="http://schemas.openxmlformats.org/officeDocument/2006/math">
                    <m:sSub>
                      <m:sSubPr>
                        <m:ctrlPr>
                          <a:rPr kumimoji="0" lang="en-US" sz="1400" b="0" i="1" u="none" strike="noStrike" kern="1200" cap="none" spc="0" normalizeH="0" baseline="0" noProof="0" smtClean="0">
                            <a:ln>
                              <a:noFill/>
                            </a:ln>
                            <a:solidFill>
                              <a:srgbClr val="A02B93">
                                <a:lumMod val="75000"/>
                              </a:srgbClr>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srgbClr val="A02B93">
                                <a:lumMod val="75000"/>
                              </a:srgbClr>
                            </a:solidFill>
                            <a:effectLst/>
                            <a:uLnTx/>
                            <a:uFillTx/>
                            <a:latin typeface="Cambria Math" panose="02040503050406030204" pitchFamily="18" charset="0"/>
                            <a:ea typeface="+mn-ea"/>
                            <a:cs typeface="+mn-cs"/>
                          </a:rPr>
                          <m:t>𝑆</m:t>
                        </m:r>
                      </m:e>
                      <m:sub>
                        <m:r>
                          <a:rPr kumimoji="0" lang="en-US" sz="1400" b="0" i="1" u="none" strike="noStrike" kern="1200" cap="none" spc="0" normalizeH="0" baseline="0" noProof="0" smtClean="0">
                            <a:ln>
                              <a:noFill/>
                            </a:ln>
                            <a:solidFill>
                              <a:srgbClr val="A02B93">
                                <a:lumMod val="75000"/>
                              </a:srgbClr>
                            </a:solidFill>
                            <a:effectLst/>
                            <a:uLnTx/>
                            <a:uFillTx/>
                            <a:latin typeface="Cambria Math" panose="02040503050406030204" pitchFamily="18" charset="0"/>
                            <a:ea typeface="+mn-ea"/>
                            <a:cs typeface="+mn-cs"/>
                          </a:rPr>
                          <m:t>𝑏</m:t>
                        </m:r>
                      </m:sub>
                    </m:sSub>
                  </m:oMath>
                </a14:m>
                <a:endParaRPr kumimoji="0" lang="he-IL" sz="1400" b="0" i="0" u="none" strike="noStrike" kern="1200" cap="none" spc="0" normalizeH="0" baseline="0" noProof="0" dirty="0">
                  <a:ln>
                    <a:noFill/>
                  </a:ln>
                  <a:solidFill>
                    <a:srgbClr val="A02B93">
                      <a:lumMod val="75000"/>
                    </a:srgbClr>
                  </a:solidFill>
                  <a:effectLst/>
                  <a:uLnTx/>
                  <a:uFillTx/>
                  <a:latin typeface="David "/>
                  <a:ea typeface="+mn-ea"/>
                  <a:cs typeface="Arial" panose="020B0604020202020204" pitchFamily="34" charset="0"/>
                </a:endParaRPr>
              </a:p>
            </p:txBody>
          </p:sp>
        </mc:Choice>
        <mc:Fallback xmlns="">
          <p:sp>
            <p:nvSpPr>
              <p:cNvPr id="31" name="TextBox 30">
                <a:extLst>
                  <a:ext uri="{FF2B5EF4-FFF2-40B4-BE49-F238E27FC236}">
                    <a16:creationId xmlns:a16="http://schemas.microsoft.com/office/drawing/2014/main" id="{443B991F-A5B4-B3A7-E43D-8A69A4B198C8}"/>
                  </a:ext>
                </a:extLst>
              </p:cNvPr>
              <p:cNvSpPr txBox="1">
                <a:spLocks noRot="1" noChangeAspect="1" noMove="1" noResize="1" noEditPoints="1" noAdjustHandles="1" noChangeArrowheads="1" noChangeShapeType="1" noTextEdit="1"/>
              </p:cNvSpPr>
              <p:nvPr/>
            </p:nvSpPr>
            <p:spPr>
              <a:xfrm>
                <a:off x="8598932" y="2225490"/>
                <a:ext cx="2014079" cy="307777"/>
              </a:xfrm>
              <a:prstGeom prst="rect">
                <a:avLst/>
              </a:prstGeom>
              <a:blipFill>
                <a:blip r:embed="rId12"/>
                <a:stretch>
                  <a:fillRect l="-909" t="-1961" b="-21569"/>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E3F8493-E2A8-308F-7390-A07CA0C28D7C}"/>
                  </a:ext>
                </a:extLst>
              </p:cNvPr>
              <p:cNvSpPr txBox="1"/>
              <p:nvPr/>
            </p:nvSpPr>
            <p:spPr>
              <a:xfrm>
                <a:off x="8594948" y="176120"/>
                <a:ext cx="2111984" cy="307777"/>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A02B93">
                        <a:lumMod val="75000"/>
                      </a:srgbClr>
                    </a:solidFill>
                    <a:effectLst/>
                    <a:uLnTx/>
                    <a:uFillTx/>
                    <a:latin typeface="David "/>
                    <a:ea typeface="+mn-ea"/>
                    <a:cs typeface="+mn-cs"/>
                  </a:rPr>
                  <a:t>Choose private Key </a:t>
                </a:r>
                <a14:m>
                  <m:oMath xmlns:m="http://schemas.openxmlformats.org/officeDocument/2006/math">
                    <m:r>
                      <a:rPr kumimoji="0" lang="en-US" sz="1400" b="0" i="1" u="none" strike="noStrike" kern="1200" cap="none" spc="0" normalizeH="0" baseline="0" noProof="0" smtClean="0">
                        <a:ln>
                          <a:noFill/>
                        </a:ln>
                        <a:solidFill>
                          <a:srgbClr val="A02B93">
                            <a:lumMod val="75000"/>
                          </a:srgbClr>
                        </a:solidFill>
                        <a:effectLst/>
                        <a:uLnTx/>
                        <a:uFillTx/>
                        <a:latin typeface="Cambria Math" panose="02040503050406030204" pitchFamily="18" charset="0"/>
                        <a:ea typeface="+mn-ea"/>
                        <a:cs typeface="+mn-cs"/>
                      </a:rPr>
                      <m:t>𝑏</m:t>
                    </m:r>
                  </m:oMath>
                </a14:m>
                <a:endParaRPr kumimoji="0" lang="en-US" sz="1400" b="0" i="0" u="none" strike="noStrike" kern="1200" cap="none" spc="0" normalizeH="0" baseline="0" noProof="0" dirty="0">
                  <a:ln>
                    <a:noFill/>
                  </a:ln>
                  <a:solidFill>
                    <a:srgbClr val="A02B93">
                      <a:lumMod val="75000"/>
                    </a:srgbClr>
                  </a:solidFill>
                  <a:effectLst/>
                  <a:uLnTx/>
                  <a:uFillTx/>
                  <a:latin typeface="David "/>
                  <a:ea typeface="+mn-ea"/>
                  <a:cs typeface="+mn-cs"/>
                </a:endParaRPr>
              </a:p>
            </p:txBody>
          </p:sp>
        </mc:Choice>
        <mc:Fallback xmlns="">
          <p:sp>
            <p:nvSpPr>
              <p:cNvPr id="32" name="TextBox 31">
                <a:extLst>
                  <a:ext uri="{FF2B5EF4-FFF2-40B4-BE49-F238E27FC236}">
                    <a16:creationId xmlns:a16="http://schemas.microsoft.com/office/drawing/2014/main" id="{5E3F8493-E2A8-308F-7390-A07CA0C28D7C}"/>
                  </a:ext>
                </a:extLst>
              </p:cNvPr>
              <p:cNvSpPr txBox="1">
                <a:spLocks noRot="1" noChangeAspect="1" noMove="1" noResize="1" noEditPoints="1" noAdjustHandles="1" noChangeArrowheads="1" noChangeShapeType="1" noTextEdit="1"/>
              </p:cNvSpPr>
              <p:nvPr/>
            </p:nvSpPr>
            <p:spPr>
              <a:xfrm>
                <a:off x="8594948" y="176120"/>
                <a:ext cx="2111984" cy="307777"/>
              </a:xfrm>
              <a:prstGeom prst="rect">
                <a:avLst/>
              </a:prstGeom>
              <a:blipFill>
                <a:blip r:embed="rId13"/>
                <a:stretch>
                  <a:fillRect l="-867" t="-2000" b="-22000"/>
                </a:stretch>
              </a:blipFill>
            </p:spPr>
            <p:txBody>
              <a:bodyPr/>
              <a:lstStyle/>
              <a:p>
                <a:r>
                  <a:rPr lang="he-IL">
                    <a:noFill/>
                  </a:rPr>
                  <a:t> </a:t>
                </a:r>
              </a:p>
            </p:txBody>
          </p:sp>
        </mc:Fallback>
      </mc:AlternateContent>
      <p:cxnSp>
        <p:nvCxnSpPr>
          <p:cNvPr id="34" name="Straight Arrow Connector 33">
            <a:extLst>
              <a:ext uri="{FF2B5EF4-FFF2-40B4-BE49-F238E27FC236}">
                <a16:creationId xmlns:a16="http://schemas.microsoft.com/office/drawing/2014/main" id="{1627C216-05A0-F757-4DC6-17C099B13F60}"/>
              </a:ext>
            </a:extLst>
          </p:cNvPr>
          <p:cNvCxnSpPr>
            <a:cxnSpLocks/>
          </p:cNvCxnSpPr>
          <p:nvPr/>
        </p:nvCxnSpPr>
        <p:spPr>
          <a:xfrm flipH="1">
            <a:off x="9413747" y="465058"/>
            <a:ext cx="3666" cy="275320"/>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cxnSp>
        <p:nvCxnSpPr>
          <p:cNvPr id="36" name="Straight Arrow Connector 35">
            <a:extLst>
              <a:ext uri="{FF2B5EF4-FFF2-40B4-BE49-F238E27FC236}">
                <a16:creationId xmlns:a16="http://schemas.microsoft.com/office/drawing/2014/main" id="{14B2BCE0-058C-BDFB-AF0D-49791C03EAFE}"/>
              </a:ext>
            </a:extLst>
          </p:cNvPr>
          <p:cNvCxnSpPr>
            <a:cxnSpLocks/>
            <a:endCxn id="26" idx="3"/>
          </p:cNvCxnSpPr>
          <p:nvPr/>
        </p:nvCxnSpPr>
        <p:spPr>
          <a:xfrm flipH="1">
            <a:off x="5495338" y="1510399"/>
            <a:ext cx="3035989" cy="251118"/>
          </a:xfrm>
          <a:prstGeom prst="straightConnector1">
            <a:avLst/>
          </a:prstGeom>
          <a:ln w="38100">
            <a:solidFill>
              <a:schemeClr val="tx1">
                <a:lumMod val="95000"/>
                <a:lumOff val="5000"/>
              </a:schemeClr>
            </a:solidFill>
            <a:tailEnd type="triangle"/>
          </a:ln>
        </p:spPr>
        <p:style>
          <a:lnRef idx="2">
            <a:schemeClr val="accent5"/>
          </a:lnRef>
          <a:fillRef idx="0">
            <a:schemeClr val="accent5"/>
          </a:fillRef>
          <a:effectRef idx="1">
            <a:schemeClr val="accent5"/>
          </a:effectRef>
          <a:fontRef idx="minor">
            <a:schemeClr val="tx1"/>
          </a:fontRef>
        </p:style>
      </p:cxnSp>
      <p:cxnSp>
        <p:nvCxnSpPr>
          <p:cNvPr id="38" name="Straight Arrow Connector 37">
            <a:extLst>
              <a:ext uri="{FF2B5EF4-FFF2-40B4-BE49-F238E27FC236}">
                <a16:creationId xmlns:a16="http://schemas.microsoft.com/office/drawing/2014/main" id="{337549E4-2EB4-6580-0A33-3B8F156827C7}"/>
              </a:ext>
            </a:extLst>
          </p:cNvPr>
          <p:cNvCxnSpPr>
            <a:cxnSpLocks/>
          </p:cNvCxnSpPr>
          <p:nvPr/>
        </p:nvCxnSpPr>
        <p:spPr>
          <a:xfrm flipH="1">
            <a:off x="4574936" y="2500151"/>
            <a:ext cx="3666" cy="275320"/>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cxnSp>
        <p:nvCxnSpPr>
          <p:cNvPr id="39" name="Straight Arrow Connector 38">
            <a:extLst>
              <a:ext uri="{FF2B5EF4-FFF2-40B4-BE49-F238E27FC236}">
                <a16:creationId xmlns:a16="http://schemas.microsoft.com/office/drawing/2014/main" id="{8D22E334-1BBA-017D-B10B-44126AE5A0D9}"/>
              </a:ext>
            </a:extLst>
          </p:cNvPr>
          <p:cNvCxnSpPr>
            <a:cxnSpLocks/>
          </p:cNvCxnSpPr>
          <p:nvPr/>
        </p:nvCxnSpPr>
        <p:spPr>
          <a:xfrm flipH="1">
            <a:off x="9409684" y="2493075"/>
            <a:ext cx="3666" cy="275320"/>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37CFC77-8E41-719E-3695-0A083A1E7161}"/>
                  </a:ext>
                </a:extLst>
              </p:cNvPr>
              <p:cNvSpPr txBox="1"/>
              <p:nvPr/>
            </p:nvSpPr>
            <p:spPr>
              <a:xfrm>
                <a:off x="5810686" y="1255789"/>
                <a:ext cx="981016" cy="307777"/>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smtClean="0">
                          <a:ln>
                            <a:noFill/>
                          </a:ln>
                          <a:solidFill>
                            <a:srgbClr val="00B0F0"/>
                          </a:solidFill>
                          <a:effectLst/>
                          <a:uLnTx/>
                          <a:uFillTx/>
                          <a:latin typeface="Cambria Math" panose="02040503050406030204" pitchFamily="18" charset="0"/>
                          <a:ea typeface="+mn-ea"/>
                          <a:cs typeface="+mn-cs"/>
                        </a:rPr>
                        <m:t>𝑠𝑖𝑔𝑛𝑒𝑑</m:t>
                      </m:r>
                      <m:r>
                        <a:rPr kumimoji="0" lang="en-US" sz="1400" b="0" i="1" u="none" strike="noStrike" kern="1200" cap="none" spc="0" normalizeH="0" baseline="0" noProof="0" smtClean="0">
                          <a:ln>
                            <a:noFill/>
                          </a:ln>
                          <a:solidFill>
                            <a:srgbClr val="A02B93">
                              <a:lumMod val="75000"/>
                            </a:srgbClr>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srgbClr val="A02B93">
                              <a:lumMod val="75000"/>
                            </a:srgbClr>
                          </a:solidFill>
                          <a:effectLst/>
                          <a:uLnTx/>
                          <a:uFillTx/>
                          <a:latin typeface="Cambria Math" panose="02040503050406030204" pitchFamily="18" charset="0"/>
                          <a:ea typeface="+mn-ea"/>
                          <a:cs typeface="+mn-cs"/>
                        </a:rPr>
                        <m:t>𝐴</m:t>
                      </m:r>
                      <m:r>
                        <a:rPr kumimoji="0" lang="en-US" sz="1400" b="0" i="1" u="none" strike="noStrike" kern="1200" cap="none" spc="0" normalizeH="0" baseline="0" noProof="0" smtClean="0">
                          <a:ln>
                            <a:noFill/>
                          </a:ln>
                          <a:solidFill>
                            <a:srgbClr val="A02B93">
                              <a:lumMod val="75000"/>
                            </a:srgbClr>
                          </a:solidFill>
                          <a:effectLst/>
                          <a:uLnTx/>
                          <a:uFillTx/>
                          <a:latin typeface="Cambria Math" panose="02040503050406030204" pitchFamily="18" charset="0"/>
                          <a:ea typeface="+mn-ea"/>
                          <a:cs typeface="+mn-cs"/>
                        </a:rPr>
                        <m:t>)</m:t>
                      </m:r>
                    </m:oMath>
                  </m:oMathPara>
                </a14:m>
                <a:endParaRPr kumimoji="0" lang="he-IL" sz="1400" b="0" i="0" u="none" strike="noStrike" kern="1200" cap="none" spc="0" normalizeH="0" baseline="0" noProof="0" dirty="0">
                  <a:ln>
                    <a:noFill/>
                  </a:ln>
                  <a:solidFill>
                    <a:srgbClr val="A02B93">
                      <a:lumMod val="75000"/>
                    </a:srgbClr>
                  </a:solidFill>
                  <a:effectLst/>
                  <a:uLnTx/>
                  <a:uFillTx/>
                  <a:latin typeface="David "/>
                  <a:ea typeface="+mn-ea"/>
                  <a:cs typeface="Arial" panose="020B0604020202020204" pitchFamily="34" charset="0"/>
                </a:endParaRPr>
              </a:p>
            </p:txBody>
          </p:sp>
        </mc:Choice>
        <mc:Fallback xmlns="">
          <p:sp>
            <p:nvSpPr>
              <p:cNvPr id="40" name="TextBox 39">
                <a:extLst>
                  <a:ext uri="{FF2B5EF4-FFF2-40B4-BE49-F238E27FC236}">
                    <a16:creationId xmlns:a16="http://schemas.microsoft.com/office/drawing/2014/main" id="{637CFC77-8E41-719E-3695-0A083A1E7161}"/>
                  </a:ext>
                </a:extLst>
              </p:cNvPr>
              <p:cNvSpPr txBox="1">
                <a:spLocks noRot="1" noChangeAspect="1" noMove="1" noResize="1" noEditPoints="1" noAdjustHandles="1" noChangeArrowheads="1" noChangeShapeType="1" noTextEdit="1"/>
              </p:cNvSpPr>
              <p:nvPr/>
            </p:nvSpPr>
            <p:spPr>
              <a:xfrm>
                <a:off x="5810686" y="1255789"/>
                <a:ext cx="981016" cy="307777"/>
              </a:xfrm>
              <a:prstGeom prst="rect">
                <a:avLst/>
              </a:prstGeom>
              <a:blipFill>
                <a:blip r:embed="rId14"/>
                <a:stretch>
                  <a:fillRect b="-10000"/>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EFBC444-4B5C-5418-5A53-2D714E1CB158}"/>
                  </a:ext>
                </a:extLst>
              </p:cNvPr>
              <p:cNvSpPr txBox="1"/>
              <p:nvPr/>
            </p:nvSpPr>
            <p:spPr>
              <a:xfrm>
                <a:off x="7459199" y="1246649"/>
                <a:ext cx="338541" cy="307777"/>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smtClean="0">
                          <a:ln>
                            <a:noFill/>
                          </a:ln>
                          <a:solidFill>
                            <a:srgbClr val="00B0F0"/>
                          </a:solidFill>
                          <a:effectLst/>
                          <a:uLnTx/>
                          <a:uFillTx/>
                          <a:latin typeface="Cambria Math" panose="02040503050406030204" pitchFamily="18" charset="0"/>
                          <a:ea typeface="+mn-ea"/>
                          <a:cs typeface="+mn-cs"/>
                        </a:rPr>
                        <m:t>𝑠𝑖𝑔𝑛𝑒𝑑</m:t>
                      </m:r>
                      <m:r>
                        <a:rPr kumimoji="0" lang="en-US" sz="1400" b="0" i="1" u="none" strike="noStrike" kern="1200" cap="none" spc="0" normalizeH="0" baseline="0" noProof="0">
                          <a:ln>
                            <a:noFill/>
                          </a:ln>
                          <a:solidFill>
                            <a:srgbClr val="A02B93">
                              <a:lumMod val="75000"/>
                            </a:srgbClr>
                          </a:solidFill>
                          <a:effectLst/>
                          <a:uLnTx/>
                          <a:uFillTx/>
                          <a:latin typeface="Cambria Math" panose="02040503050406030204" pitchFamily="18" charset="0"/>
                          <a:ea typeface="+mn-ea"/>
                          <a:cs typeface="+mn-cs"/>
                        </a:rPr>
                        <m:t>(</m:t>
                      </m:r>
                      <m:r>
                        <a:rPr kumimoji="0" lang="en-US" sz="1400" b="0" i="1" u="none" strike="noStrike" kern="1200" cap="none" spc="0" normalizeH="0" baseline="0" noProof="0">
                          <a:ln>
                            <a:noFill/>
                          </a:ln>
                          <a:solidFill>
                            <a:srgbClr val="A02B93">
                              <a:lumMod val="75000"/>
                            </a:srgbClr>
                          </a:solidFill>
                          <a:effectLst/>
                          <a:uLnTx/>
                          <a:uFillTx/>
                          <a:latin typeface="Cambria Math" panose="02040503050406030204" pitchFamily="18" charset="0"/>
                          <a:ea typeface="+mn-ea"/>
                          <a:cs typeface="+mn-cs"/>
                        </a:rPr>
                        <m:t>𝐵</m:t>
                      </m:r>
                      <m:r>
                        <a:rPr kumimoji="0" lang="en-US" sz="1400" b="0" i="1" u="none" strike="noStrike" kern="1200" cap="none" spc="0" normalizeH="0" baseline="0" noProof="0" smtClean="0">
                          <a:ln>
                            <a:noFill/>
                          </a:ln>
                          <a:solidFill>
                            <a:srgbClr val="A02B93">
                              <a:lumMod val="75000"/>
                            </a:srgbClr>
                          </a:solidFill>
                          <a:effectLst/>
                          <a:uLnTx/>
                          <a:uFillTx/>
                          <a:latin typeface="Cambria Math" panose="02040503050406030204" pitchFamily="18" charset="0"/>
                          <a:ea typeface="+mn-ea"/>
                          <a:cs typeface="+mn-cs"/>
                        </a:rPr>
                        <m:t>)</m:t>
                      </m:r>
                    </m:oMath>
                  </m:oMathPara>
                </a14:m>
                <a:endParaRPr kumimoji="0" lang="he-IL" sz="1400" b="0" i="0" u="none" strike="noStrike" kern="1200" cap="none" spc="0" normalizeH="0" baseline="0" noProof="0" dirty="0">
                  <a:ln>
                    <a:noFill/>
                  </a:ln>
                  <a:solidFill>
                    <a:srgbClr val="A02B93">
                      <a:lumMod val="75000"/>
                    </a:srgbClr>
                  </a:solidFill>
                  <a:effectLst/>
                  <a:uLnTx/>
                  <a:uFillTx/>
                  <a:latin typeface="David "/>
                  <a:ea typeface="+mn-ea"/>
                  <a:cs typeface="Arial" panose="020B0604020202020204" pitchFamily="34" charset="0"/>
                </a:endParaRPr>
              </a:p>
            </p:txBody>
          </p:sp>
        </mc:Choice>
        <mc:Fallback xmlns="">
          <p:sp>
            <p:nvSpPr>
              <p:cNvPr id="41" name="TextBox 40">
                <a:extLst>
                  <a:ext uri="{FF2B5EF4-FFF2-40B4-BE49-F238E27FC236}">
                    <a16:creationId xmlns:a16="http://schemas.microsoft.com/office/drawing/2014/main" id="{4EFBC444-4B5C-5418-5A53-2D714E1CB158}"/>
                  </a:ext>
                </a:extLst>
              </p:cNvPr>
              <p:cNvSpPr txBox="1">
                <a:spLocks noRot="1" noChangeAspect="1" noMove="1" noResize="1" noEditPoints="1" noAdjustHandles="1" noChangeArrowheads="1" noChangeShapeType="1" noTextEdit="1"/>
              </p:cNvSpPr>
              <p:nvPr/>
            </p:nvSpPr>
            <p:spPr>
              <a:xfrm>
                <a:off x="7459199" y="1246649"/>
                <a:ext cx="338541" cy="307777"/>
              </a:xfrm>
              <a:prstGeom prst="rect">
                <a:avLst/>
              </a:prstGeom>
              <a:blipFill>
                <a:blip r:embed="rId15"/>
                <a:stretch>
                  <a:fillRect r="-194545" b="-10000"/>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990CDBF1-5C34-6C09-26B8-424BC3F6891B}"/>
                  </a:ext>
                </a:extLst>
              </p:cNvPr>
              <p:cNvSpPr txBox="1"/>
              <p:nvPr/>
            </p:nvSpPr>
            <p:spPr>
              <a:xfrm>
                <a:off x="3770537" y="2708337"/>
                <a:ext cx="2014079" cy="307777"/>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A02B93">
                        <a:lumMod val="75000"/>
                      </a:srgbClr>
                    </a:solidFill>
                    <a:effectLst/>
                    <a:uLnTx/>
                    <a:uFillTx/>
                    <a:latin typeface="David "/>
                    <a:ea typeface="+mn-ea"/>
                    <a:cs typeface="+mn-cs"/>
                  </a:rPr>
                  <a:t>Derive shared key </a:t>
                </a:r>
                <a14:m>
                  <m:oMath xmlns:m="http://schemas.openxmlformats.org/officeDocument/2006/math">
                    <m:r>
                      <a:rPr kumimoji="0" lang="en-US" sz="1400" b="0" i="1" u="none" strike="noStrike" kern="1200" cap="none" spc="0" normalizeH="0" baseline="0" noProof="0">
                        <a:ln>
                          <a:noFill/>
                        </a:ln>
                        <a:solidFill>
                          <a:srgbClr val="A02B93">
                            <a:lumMod val="75000"/>
                          </a:srgbClr>
                        </a:solidFill>
                        <a:effectLst/>
                        <a:uLnTx/>
                        <a:uFillTx/>
                        <a:latin typeface="Cambria Math" panose="02040503050406030204" pitchFamily="18" charset="0"/>
                        <a:ea typeface="+mn-ea"/>
                        <a:cs typeface="+mn-cs"/>
                      </a:rPr>
                      <m:t>𝑘</m:t>
                    </m:r>
                  </m:oMath>
                </a14:m>
                <a:endParaRPr kumimoji="0" lang="he-IL" sz="1400" b="0" i="0" u="none" strike="noStrike" kern="1200" cap="none" spc="0" normalizeH="0" baseline="0" noProof="0" dirty="0">
                  <a:ln>
                    <a:noFill/>
                  </a:ln>
                  <a:solidFill>
                    <a:srgbClr val="A02B93">
                      <a:lumMod val="75000"/>
                    </a:srgbClr>
                  </a:solidFill>
                  <a:effectLst/>
                  <a:uLnTx/>
                  <a:uFillTx/>
                  <a:latin typeface="David "/>
                  <a:ea typeface="+mn-ea"/>
                  <a:cs typeface="Arial" panose="020B0604020202020204" pitchFamily="34" charset="0"/>
                </a:endParaRPr>
              </a:p>
            </p:txBody>
          </p:sp>
        </mc:Choice>
        <mc:Fallback xmlns="">
          <p:sp>
            <p:nvSpPr>
              <p:cNvPr id="42" name="TextBox 41">
                <a:extLst>
                  <a:ext uri="{FF2B5EF4-FFF2-40B4-BE49-F238E27FC236}">
                    <a16:creationId xmlns:a16="http://schemas.microsoft.com/office/drawing/2014/main" id="{990CDBF1-5C34-6C09-26B8-424BC3F6891B}"/>
                  </a:ext>
                </a:extLst>
              </p:cNvPr>
              <p:cNvSpPr txBox="1">
                <a:spLocks noRot="1" noChangeAspect="1" noMove="1" noResize="1" noEditPoints="1" noAdjustHandles="1" noChangeArrowheads="1" noChangeShapeType="1" noTextEdit="1"/>
              </p:cNvSpPr>
              <p:nvPr/>
            </p:nvSpPr>
            <p:spPr>
              <a:xfrm>
                <a:off x="3770537" y="2708337"/>
                <a:ext cx="2014079" cy="307777"/>
              </a:xfrm>
              <a:prstGeom prst="rect">
                <a:avLst/>
              </a:prstGeom>
              <a:blipFill>
                <a:blip r:embed="rId16"/>
                <a:stretch>
                  <a:fillRect l="-909" b="-21569"/>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DEEDA17-AEC3-B7BC-25FA-E5891F6C0C99}"/>
                  </a:ext>
                </a:extLst>
              </p:cNvPr>
              <p:cNvSpPr txBox="1"/>
              <p:nvPr/>
            </p:nvSpPr>
            <p:spPr>
              <a:xfrm>
                <a:off x="8622060" y="2707592"/>
                <a:ext cx="2014079" cy="307777"/>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A02B93">
                        <a:lumMod val="75000"/>
                      </a:srgbClr>
                    </a:solidFill>
                    <a:effectLst/>
                    <a:uLnTx/>
                    <a:uFillTx/>
                    <a:latin typeface="David "/>
                    <a:ea typeface="+mn-ea"/>
                    <a:cs typeface="+mn-cs"/>
                  </a:rPr>
                  <a:t>Derive shared key </a:t>
                </a:r>
                <a14:m>
                  <m:oMath xmlns:m="http://schemas.openxmlformats.org/officeDocument/2006/math">
                    <m:r>
                      <a:rPr kumimoji="0" lang="en-US" sz="1400" b="0" i="1" u="none" strike="noStrike" kern="1200" cap="none" spc="0" normalizeH="0" baseline="0" noProof="0" smtClean="0">
                        <a:ln>
                          <a:noFill/>
                        </a:ln>
                        <a:solidFill>
                          <a:srgbClr val="A02B93">
                            <a:lumMod val="75000"/>
                          </a:srgbClr>
                        </a:solidFill>
                        <a:effectLst/>
                        <a:uLnTx/>
                        <a:uFillTx/>
                        <a:latin typeface="Cambria Math" panose="02040503050406030204" pitchFamily="18" charset="0"/>
                        <a:ea typeface="+mn-ea"/>
                        <a:cs typeface="+mn-cs"/>
                      </a:rPr>
                      <m:t>𝑘</m:t>
                    </m:r>
                  </m:oMath>
                </a14:m>
                <a:endParaRPr kumimoji="0" lang="he-IL" sz="1400" b="0" i="0" u="none" strike="noStrike" kern="1200" cap="none" spc="0" normalizeH="0" baseline="0" noProof="0" dirty="0">
                  <a:ln>
                    <a:noFill/>
                  </a:ln>
                  <a:solidFill>
                    <a:srgbClr val="A02B93">
                      <a:lumMod val="75000"/>
                    </a:srgbClr>
                  </a:solidFill>
                  <a:effectLst/>
                  <a:uLnTx/>
                  <a:uFillTx/>
                  <a:latin typeface="David "/>
                  <a:ea typeface="+mn-ea"/>
                  <a:cs typeface="Arial" panose="020B0604020202020204" pitchFamily="34" charset="0"/>
                </a:endParaRPr>
              </a:p>
            </p:txBody>
          </p:sp>
        </mc:Choice>
        <mc:Fallback xmlns="">
          <p:sp>
            <p:nvSpPr>
              <p:cNvPr id="43" name="TextBox 42">
                <a:extLst>
                  <a:ext uri="{FF2B5EF4-FFF2-40B4-BE49-F238E27FC236}">
                    <a16:creationId xmlns:a16="http://schemas.microsoft.com/office/drawing/2014/main" id="{BDEEDA17-AEC3-B7BC-25FA-E5891F6C0C99}"/>
                  </a:ext>
                </a:extLst>
              </p:cNvPr>
              <p:cNvSpPr txBox="1">
                <a:spLocks noRot="1" noChangeAspect="1" noMove="1" noResize="1" noEditPoints="1" noAdjustHandles="1" noChangeArrowheads="1" noChangeShapeType="1" noTextEdit="1"/>
              </p:cNvSpPr>
              <p:nvPr/>
            </p:nvSpPr>
            <p:spPr>
              <a:xfrm>
                <a:off x="8622060" y="2707592"/>
                <a:ext cx="2014079" cy="307777"/>
              </a:xfrm>
              <a:prstGeom prst="rect">
                <a:avLst/>
              </a:prstGeom>
              <a:blipFill>
                <a:blip r:embed="rId17"/>
                <a:stretch>
                  <a:fillRect l="-906" t="-1961" b="-21569"/>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EB374E9-898B-F166-DB4E-D8DD1077E6C3}"/>
                  </a:ext>
                </a:extLst>
              </p:cNvPr>
              <p:cNvSpPr txBox="1"/>
              <p:nvPr/>
            </p:nvSpPr>
            <p:spPr>
              <a:xfrm>
                <a:off x="6533329" y="2248589"/>
                <a:ext cx="864019" cy="307777"/>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smtClean="0">
                              <a:ln>
                                <a:noFill/>
                              </a:ln>
                              <a:solidFill>
                                <a:srgbClr val="A02B93">
                                  <a:lumMod val="75000"/>
                                </a:srgbClr>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srgbClr val="A02B93">
                                  <a:lumMod val="75000"/>
                                </a:srgbClr>
                              </a:solidFill>
                              <a:effectLst/>
                              <a:uLnTx/>
                              <a:uFillTx/>
                              <a:latin typeface="Cambria Math" panose="02040503050406030204" pitchFamily="18" charset="0"/>
                              <a:ea typeface="+mn-ea"/>
                              <a:cs typeface="+mn-cs"/>
                            </a:rPr>
                            <m:t>𝑆</m:t>
                          </m:r>
                        </m:e>
                        <m:sub>
                          <m:r>
                            <a:rPr kumimoji="0" lang="en-US" sz="1400" b="0" i="1" u="none" strike="noStrike" kern="1200" cap="none" spc="0" normalizeH="0" baseline="0" noProof="0" smtClean="0">
                              <a:ln>
                                <a:noFill/>
                              </a:ln>
                              <a:solidFill>
                                <a:srgbClr val="A02B93">
                                  <a:lumMod val="75000"/>
                                </a:srgbClr>
                              </a:solidFill>
                              <a:effectLst/>
                              <a:uLnTx/>
                              <a:uFillTx/>
                              <a:latin typeface="Cambria Math" panose="02040503050406030204" pitchFamily="18" charset="0"/>
                              <a:ea typeface="+mn-ea"/>
                              <a:cs typeface="+mn-cs"/>
                            </a:rPr>
                            <m:t>𝑎</m:t>
                          </m:r>
                        </m:sub>
                      </m:sSub>
                      <m:r>
                        <a:rPr kumimoji="0" lang="en-US" sz="1400" b="0" i="1" u="none" strike="noStrike" kern="1200" cap="none" spc="0" normalizeH="0" baseline="0" noProof="0" smtClean="0">
                          <a:ln>
                            <a:noFill/>
                          </a:ln>
                          <a:solidFill>
                            <a:srgbClr val="A02B93">
                              <a:lumMod val="75000"/>
                            </a:srgbClr>
                          </a:solidFill>
                          <a:effectLst/>
                          <a:uLnTx/>
                          <a:uFillTx/>
                          <a:latin typeface="Cambria Math" panose="02040503050406030204" pitchFamily="18" charset="0"/>
                          <a:ea typeface="+mn-ea"/>
                          <a:cs typeface="+mn-cs"/>
                        </a:rPr>
                        <m:t>=</m:t>
                      </m:r>
                      <m:sSub>
                        <m:sSubPr>
                          <m:ctrlPr>
                            <a:rPr kumimoji="0" lang="en-US" sz="1400" b="0" i="1" u="none" strike="noStrike" kern="1200" cap="none" spc="0" normalizeH="0" baseline="0" noProof="0" smtClean="0">
                              <a:ln>
                                <a:noFill/>
                              </a:ln>
                              <a:solidFill>
                                <a:srgbClr val="A02B93">
                                  <a:lumMod val="75000"/>
                                </a:srgbClr>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srgbClr val="A02B93">
                                  <a:lumMod val="75000"/>
                                </a:srgbClr>
                              </a:solidFill>
                              <a:effectLst/>
                              <a:uLnTx/>
                              <a:uFillTx/>
                              <a:latin typeface="Cambria Math" panose="02040503050406030204" pitchFamily="18" charset="0"/>
                              <a:ea typeface="+mn-ea"/>
                              <a:cs typeface="+mn-cs"/>
                            </a:rPr>
                            <m:t>𝑆</m:t>
                          </m:r>
                        </m:e>
                        <m:sub>
                          <m:r>
                            <a:rPr kumimoji="0" lang="en-US" sz="1400" b="0" i="1" u="none" strike="noStrike" kern="1200" cap="none" spc="0" normalizeH="0" baseline="0" noProof="0" smtClean="0">
                              <a:ln>
                                <a:noFill/>
                              </a:ln>
                              <a:solidFill>
                                <a:srgbClr val="A02B93">
                                  <a:lumMod val="75000"/>
                                </a:srgbClr>
                              </a:solidFill>
                              <a:effectLst/>
                              <a:uLnTx/>
                              <a:uFillTx/>
                              <a:latin typeface="Cambria Math" panose="02040503050406030204" pitchFamily="18" charset="0"/>
                              <a:ea typeface="+mn-ea"/>
                              <a:cs typeface="+mn-cs"/>
                            </a:rPr>
                            <m:t>𝑏</m:t>
                          </m:r>
                        </m:sub>
                      </m:sSub>
                    </m:oMath>
                  </m:oMathPara>
                </a14:m>
                <a:endParaRPr kumimoji="0" lang="he-IL" sz="1400" b="0" i="0" u="none" strike="noStrike" kern="1200" cap="none" spc="0" normalizeH="0" baseline="0" noProof="0" dirty="0">
                  <a:ln>
                    <a:noFill/>
                  </a:ln>
                  <a:solidFill>
                    <a:srgbClr val="A02B93">
                      <a:lumMod val="75000"/>
                    </a:srgbClr>
                  </a:solidFill>
                  <a:effectLst/>
                  <a:uLnTx/>
                  <a:uFillTx/>
                  <a:latin typeface="David "/>
                  <a:ea typeface="+mn-ea"/>
                  <a:cs typeface="Arial" panose="020B0604020202020204" pitchFamily="34" charset="0"/>
                </a:endParaRPr>
              </a:p>
            </p:txBody>
          </p:sp>
        </mc:Choice>
        <mc:Fallback xmlns="">
          <p:sp>
            <p:nvSpPr>
              <p:cNvPr id="44" name="TextBox 43">
                <a:extLst>
                  <a:ext uri="{FF2B5EF4-FFF2-40B4-BE49-F238E27FC236}">
                    <a16:creationId xmlns:a16="http://schemas.microsoft.com/office/drawing/2014/main" id="{0EB374E9-898B-F166-DB4E-D8DD1077E6C3}"/>
                  </a:ext>
                </a:extLst>
              </p:cNvPr>
              <p:cNvSpPr txBox="1">
                <a:spLocks noRot="1" noChangeAspect="1" noMove="1" noResize="1" noEditPoints="1" noAdjustHandles="1" noChangeArrowheads="1" noChangeShapeType="1" noTextEdit="1"/>
              </p:cNvSpPr>
              <p:nvPr/>
            </p:nvSpPr>
            <p:spPr>
              <a:xfrm>
                <a:off x="6533329" y="2248589"/>
                <a:ext cx="864019" cy="307777"/>
              </a:xfrm>
              <a:prstGeom prst="rect">
                <a:avLst/>
              </a:prstGeom>
              <a:blipFill>
                <a:blip r:embed="rId18"/>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BC25067-6A9C-E9C5-0B75-7046356A860A}"/>
                  </a:ext>
                </a:extLst>
              </p:cNvPr>
              <p:cNvSpPr txBox="1"/>
              <p:nvPr/>
            </p:nvSpPr>
            <p:spPr>
              <a:xfrm>
                <a:off x="6488880" y="2662085"/>
                <a:ext cx="1012040" cy="307777"/>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smtClean="0">
                          <a:ln>
                            <a:noFill/>
                          </a:ln>
                          <a:solidFill>
                            <a:srgbClr val="A02B93">
                              <a:lumMod val="75000"/>
                            </a:srgbClr>
                          </a:solidFill>
                          <a:effectLst/>
                          <a:uLnTx/>
                          <a:uFillTx/>
                          <a:latin typeface="Cambria Math" panose="02040503050406030204" pitchFamily="18" charset="0"/>
                          <a:ea typeface="+mn-ea"/>
                          <a:cs typeface="+mn-cs"/>
                        </a:rPr>
                        <m:t>=   </m:t>
                      </m:r>
                      <m:r>
                        <a:rPr kumimoji="0" lang="en-US" sz="1400" b="0" i="1" u="none" strike="noStrike" kern="1200" cap="none" spc="0" normalizeH="0" baseline="0" noProof="0" smtClean="0">
                          <a:ln>
                            <a:noFill/>
                          </a:ln>
                          <a:solidFill>
                            <a:srgbClr val="A02B93">
                              <a:lumMod val="75000"/>
                            </a:srgbClr>
                          </a:solidFill>
                          <a:effectLst/>
                          <a:uLnTx/>
                          <a:uFillTx/>
                          <a:latin typeface="Cambria Math" panose="02040503050406030204" pitchFamily="18" charset="0"/>
                          <a:ea typeface="+mn-ea"/>
                          <a:cs typeface="+mn-cs"/>
                        </a:rPr>
                        <m:t>𝑘</m:t>
                      </m:r>
                      <m:r>
                        <a:rPr kumimoji="0" lang="en-US" sz="1400" b="0" i="1" u="none" strike="noStrike" kern="1200" cap="none" spc="0" normalizeH="0" baseline="0" noProof="0" smtClean="0">
                          <a:ln>
                            <a:noFill/>
                          </a:ln>
                          <a:solidFill>
                            <a:srgbClr val="A02B93">
                              <a:lumMod val="75000"/>
                            </a:srgbClr>
                          </a:solidFill>
                          <a:effectLst/>
                          <a:uLnTx/>
                          <a:uFillTx/>
                          <a:latin typeface="Cambria Math" panose="02040503050406030204" pitchFamily="18" charset="0"/>
                          <a:ea typeface="+mn-ea"/>
                          <a:cs typeface="+mn-cs"/>
                        </a:rPr>
                        <m:t>   =</m:t>
                      </m:r>
                    </m:oMath>
                  </m:oMathPara>
                </a14:m>
                <a:endParaRPr kumimoji="0" lang="he-IL" sz="1400" b="0" i="0" u="none" strike="noStrike" kern="1200" cap="none" spc="0" normalizeH="0" baseline="0" noProof="0" dirty="0">
                  <a:ln>
                    <a:noFill/>
                  </a:ln>
                  <a:solidFill>
                    <a:srgbClr val="A02B93">
                      <a:lumMod val="75000"/>
                    </a:srgbClr>
                  </a:solidFill>
                  <a:effectLst/>
                  <a:uLnTx/>
                  <a:uFillTx/>
                  <a:latin typeface="David "/>
                  <a:ea typeface="+mn-ea"/>
                  <a:cs typeface="Arial" panose="020B0604020202020204" pitchFamily="34" charset="0"/>
                </a:endParaRPr>
              </a:p>
            </p:txBody>
          </p:sp>
        </mc:Choice>
        <mc:Fallback xmlns="">
          <p:sp>
            <p:nvSpPr>
              <p:cNvPr id="45" name="TextBox 44">
                <a:extLst>
                  <a:ext uri="{FF2B5EF4-FFF2-40B4-BE49-F238E27FC236}">
                    <a16:creationId xmlns:a16="http://schemas.microsoft.com/office/drawing/2014/main" id="{CBC25067-6A9C-E9C5-0B75-7046356A860A}"/>
                  </a:ext>
                </a:extLst>
              </p:cNvPr>
              <p:cNvSpPr txBox="1">
                <a:spLocks noRot="1" noChangeAspect="1" noMove="1" noResize="1" noEditPoints="1" noAdjustHandles="1" noChangeArrowheads="1" noChangeShapeType="1" noTextEdit="1"/>
              </p:cNvSpPr>
              <p:nvPr/>
            </p:nvSpPr>
            <p:spPr>
              <a:xfrm>
                <a:off x="6488880" y="2662085"/>
                <a:ext cx="1012040" cy="307777"/>
              </a:xfrm>
              <a:prstGeom prst="rect">
                <a:avLst/>
              </a:prstGeom>
              <a:blipFill>
                <a:blip r:embed="rId19"/>
                <a:stretch>
                  <a:fillRect/>
                </a:stretch>
              </a:blipFill>
            </p:spPr>
            <p:txBody>
              <a:bodyPr/>
              <a:lstStyle/>
              <a:p>
                <a:r>
                  <a:rPr lang="he-IL">
                    <a:noFill/>
                  </a:rPr>
                  <a:t> </a:t>
                </a:r>
              </a:p>
            </p:txBody>
          </p:sp>
        </mc:Fallback>
      </mc:AlternateContent>
      <p:cxnSp>
        <p:nvCxnSpPr>
          <p:cNvPr id="48" name="Straight Arrow Connector 47">
            <a:extLst>
              <a:ext uri="{FF2B5EF4-FFF2-40B4-BE49-F238E27FC236}">
                <a16:creationId xmlns:a16="http://schemas.microsoft.com/office/drawing/2014/main" id="{7F8642F2-FFCD-08DB-3AAC-280683580367}"/>
              </a:ext>
            </a:extLst>
          </p:cNvPr>
          <p:cNvCxnSpPr>
            <a:cxnSpLocks/>
          </p:cNvCxnSpPr>
          <p:nvPr/>
        </p:nvCxnSpPr>
        <p:spPr>
          <a:xfrm>
            <a:off x="5468569" y="4487574"/>
            <a:ext cx="3034576" cy="168815"/>
          </a:xfrm>
          <a:prstGeom prst="straightConnector1">
            <a:avLst/>
          </a:prstGeom>
          <a:ln w="38100">
            <a:solidFill>
              <a:schemeClr val="tx1">
                <a:lumMod val="95000"/>
                <a:lumOff val="5000"/>
              </a:schemeClr>
            </a:solidFill>
            <a:tailEnd type="triangle"/>
          </a:ln>
        </p:spPr>
        <p:style>
          <a:lnRef idx="2">
            <a:schemeClr val="accent5"/>
          </a:lnRef>
          <a:fillRef idx="0">
            <a:schemeClr val="accent5"/>
          </a:fillRef>
          <a:effectRef idx="1">
            <a:schemeClr val="accent5"/>
          </a:effectRef>
          <a:fontRef idx="minor">
            <a:schemeClr val="tx1"/>
          </a:fontRef>
        </p:style>
      </p:cxnSp>
      <p:sp>
        <p:nvSpPr>
          <p:cNvPr id="50" name="TextBox 49">
            <a:extLst>
              <a:ext uri="{FF2B5EF4-FFF2-40B4-BE49-F238E27FC236}">
                <a16:creationId xmlns:a16="http://schemas.microsoft.com/office/drawing/2014/main" id="{BCB1A64F-ABF5-073A-0262-D16DBFE413E8}"/>
              </a:ext>
            </a:extLst>
          </p:cNvPr>
          <p:cNvSpPr txBox="1"/>
          <p:nvPr/>
        </p:nvSpPr>
        <p:spPr>
          <a:xfrm>
            <a:off x="4054592" y="4065874"/>
            <a:ext cx="1460004" cy="307777"/>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E2841">
                    <a:lumMod val="50000"/>
                    <a:lumOff val="50000"/>
                  </a:srgbClr>
                </a:solidFill>
                <a:effectLst/>
                <a:uLnTx/>
                <a:uFillTx/>
                <a:latin typeface="David "/>
                <a:ea typeface="+mn-ea"/>
                <a:cs typeface="+mn-cs"/>
              </a:rPr>
              <a:t>Sign the msg</a:t>
            </a:r>
            <a:endParaRPr kumimoji="0" lang="he-IL" sz="1400" b="0" i="0" u="none" strike="noStrike" kern="1200" cap="none" spc="0" normalizeH="0" baseline="0" noProof="0" dirty="0">
              <a:ln>
                <a:noFill/>
              </a:ln>
              <a:solidFill>
                <a:srgbClr val="0E2841">
                  <a:lumMod val="50000"/>
                  <a:lumOff val="50000"/>
                </a:srgbClr>
              </a:solidFill>
              <a:effectLst/>
              <a:uLnTx/>
              <a:uFillTx/>
              <a:latin typeface="David "/>
              <a:ea typeface="+mn-ea"/>
              <a:cs typeface="Arial" panose="020B0604020202020204" pitchFamily="34" charset="0"/>
            </a:endParaRPr>
          </a:p>
        </p:txBody>
      </p:sp>
      <p:cxnSp>
        <p:nvCxnSpPr>
          <p:cNvPr id="51" name="Straight Arrow Connector 50">
            <a:extLst>
              <a:ext uri="{FF2B5EF4-FFF2-40B4-BE49-F238E27FC236}">
                <a16:creationId xmlns:a16="http://schemas.microsoft.com/office/drawing/2014/main" id="{9CB2AA98-2358-D30E-D9AA-42A858F99747}"/>
              </a:ext>
            </a:extLst>
          </p:cNvPr>
          <p:cNvCxnSpPr>
            <a:cxnSpLocks/>
          </p:cNvCxnSpPr>
          <p:nvPr/>
        </p:nvCxnSpPr>
        <p:spPr>
          <a:xfrm flipH="1">
            <a:off x="4574936" y="3815406"/>
            <a:ext cx="3666" cy="275320"/>
          </a:xfrm>
          <a:prstGeom prst="straightConnector1">
            <a:avLst/>
          </a:prstGeom>
          <a:ln w="38100">
            <a:solidFill>
              <a:schemeClr val="tx2">
                <a:lumMod val="50000"/>
                <a:lumOff val="50000"/>
              </a:schemeClr>
            </a:solidFill>
            <a:tailEnd type="triangle"/>
          </a:ln>
        </p:spPr>
        <p:style>
          <a:lnRef idx="2">
            <a:schemeClr val="accent5"/>
          </a:lnRef>
          <a:fillRef idx="0">
            <a:schemeClr val="accent5"/>
          </a:fillRef>
          <a:effectRef idx="1">
            <a:schemeClr val="accent5"/>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1B2990B-0770-327F-0043-BD37AC591161}"/>
                  </a:ext>
                </a:extLst>
              </p:cNvPr>
              <p:cNvSpPr txBox="1"/>
              <p:nvPr/>
            </p:nvSpPr>
            <p:spPr>
              <a:xfrm>
                <a:off x="5514505" y="4166851"/>
                <a:ext cx="864019" cy="307777"/>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smtClean="0">
                          <a:ln>
                            <a:noFill/>
                          </a:ln>
                          <a:solidFill>
                            <a:srgbClr val="00B0F0"/>
                          </a:solidFill>
                          <a:effectLst/>
                          <a:uLnTx/>
                          <a:uFillTx/>
                          <a:latin typeface="Cambria Math" panose="02040503050406030204" pitchFamily="18" charset="0"/>
                          <a:ea typeface="+mn-ea"/>
                          <a:cs typeface="+mn-cs"/>
                        </a:rPr>
                        <m:t>𝑠𝑖𝑔𝑛𝑒𝑑</m:t>
                      </m:r>
                      <m:r>
                        <a:rPr kumimoji="0" lang="en-US" sz="14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𝑀</m:t>
                      </m:r>
                      <m:r>
                        <a:rPr kumimoji="0" lang="en-US" sz="14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m:t>
                      </m:r>
                    </m:oMath>
                  </m:oMathPara>
                </a14:m>
                <a:endParaRPr kumimoji="0" lang="he-IL" sz="1400" b="0" i="0" u="none" strike="noStrike" kern="1200" cap="none" spc="0" normalizeH="0" baseline="0" noProof="0" dirty="0">
                  <a:ln>
                    <a:noFill/>
                  </a:ln>
                  <a:solidFill>
                    <a:srgbClr val="A02B93">
                      <a:lumMod val="75000"/>
                    </a:srgbClr>
                  </a:solidFill>
                  <a:effectLst/>
                  <a:uLnTx/>
                  <a:uFillTx/>
                  <a:latin typeface="David "/>
                  <a:ea typeface="+mn-ea"/>
                  <a:cs typeface="Arial" panose="020B0604020202020204" pitchFamily="34" charset="0"/>
                </a:endParaRPr>
              </a:p>
            </p:txBody>
          </p:sp>
        </mc:Choice>
        <mc:Fallback xmlns="">
          <p:sp>
            <p:nvSpPr>
              <p:cNvPr id="53" name="TextBox 52">
                <a:extLst>
                  <a:ext uri="{FF2B5EF4-FFF2-40B4-BE49-F238E27FC236}">
                    <a16:creationId xmlns:a16="http://schemas.microsoft.com/office/drawing/2014/main" id="{71B2990B-0770-327F-0043-BD37AC591161}"/>
                  </a:ext>
                </a:extLst>
              </p:cNvPr>
              <p:cNvSpPr txBox="1">
                <a:spLocks noRot="1" noChangeAspect="1" noMove="1" noResize="1" noEditPoints="1" noAdjustHandles="1" noChangeArrowheads="1" noChangeShapeType="1" noTextEdit="1"/>
              </p:cNvSpPr>
              <p:nvPr/>
            </p:nvSpPr>
            <p:spPr>
              <a:xfrm>
                <a:off x="5514505" y="4166851"/>
                <a:ext cx="864019" cy="307777"/>
              </a:xfrm>
              <a:prstGeom prst="rect">
                <a:avLst/>
              </a:prstGeom>
              <a:blipFill>
                <a:blip r:embed="rId20"/>
                <a:stretch>
                  <a:fillRect r="-18440" b="-10000"/>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5E2240E-4A45-4007-C6A7-E28A4D78B96E}"/>
                  </a:ext>
                </a:extLst>
              </p:cNvPr>
              <p:cNvSpPr txBox="1"/>
              <p:nvPr/>
            </p:nvSpPr>
            <p:spPr>
              <a:xfrm>
                <a:off x="8594948" y="4820440"/>
                <a:ext cx="2743116" cy="307777"/>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EA72E">
                        <a:lumMod val="75000"/>
                      </a:srgbClr>
                    </a:solidFill>
                    <a:effectLst/>
                    <a:uLnTx/>
                    <a:uFillTx/>
                    <a:latin typeface="David "/>
                    <a:ea typeface="+mn-ea"/>
                    <a:cs typeface="+mn-cs"/>
                  </a:rPr>
                  <a:t>Decrypt the msg using SM4 with </a:t>
                </a:r>
                <a14:m>
                  <m:oMath xmlns:m="http://schemas.openxmlformats.org/officeDocument/2006/math">
                    <m:r>
                      <a:rPr kumimoji="0" lang="en-US" sz="1400" b="0" i="1" u="none" strike="noStrike" kern="1200" cap="none" spc="0" normalizeH="0" baseline="0" noProof="0" smtClean="0">
                        <a:ln>
                          <a:noFill/>
                        </a:ln>
                        <a:solidFill>
                          <a:srgbClr val="4EA72E">
                            <a:lumMod val="75000"/>
                          </a:srgbClr>
                        </a:solidFill>
                        <a:effectLst/>
                        <a:uLnTx/>
                        <a:uFillTx/>
                        <a:latin typeface="Cambria Math" panose="02040503050406030204" pitchFamily="18" charset="0"/>
                        <a:ea typeface="+mn-ea"/>
                        <a:cs typeface="+mn-cs"/>
                      </a:rPr>
                      <m:t>𝑘</m:t>
                    </m:r>
                  </m:oMath>
                </a14:m>
                <a:endParaRPr kumimoji="0" lang="he-IL" sz="1400" b="0" i="0" u="none" strike="noStrike" kern="1200" cap="none" spc="0" normalizeH="0" baseline="0" noProof="0" dirty="0">
                  <a:ln>
                    <a:noFill/>
                  </a:ln>
                  <a:solidFill>
                    <a:srgbClr val="4EA72E">
                      <a:lumMod val="75000"/>
                    </a:srgbClr>
                  </a:solidFill>
                  <a:effectLst/>
                  <a:uLnTx/>
                  <a:uFillTx/>
                  <a:latin typeface="David "/>
                  <a:ea typeface="+mn-ea"/>
                  <a:cs typeface="Arial" panose="020B0604020202020204" pitchFamily="34" charset="0"/>
                </a:endParaRPr>
              </a:p>
            </p:txBody>
          </p:sp>
        </mc:Choice>
        <mc:Fallback xmlns="">
          <p:sp>
            <p:nvSpPr>
              <p:cNvPr id="55" name="TextBox 54">
                <a:extLst>
                  <a:ext uri="{FF2B5EF4-FFF2-40B4-BE49-F238E27FC236}">
                    <a16:creationId xmlns:a16="http://schemas.microsoft.com/office/drawing/2014/main" id="{25E2240E-4A45-4007-C6A7-E28A4D78B96E}"/>
                  </a:ext>
                </a:extLst>
              </p:cNvPr>
              <p:cNvSpPr txBox="1">
                <a:spLocks noRot="1" noChangeAspect="1" noMove="1" noResize="1" noEditPoints="1" noAdjustHandles="1" noChangeArrowheads="1" noChangeShapeType="1" noTextEdit="1"/>
              </p:cNvSpPr>
              <p:nvPr/>
            </p:nvSpPr>
            <p:spPr>
              <a:xfrm>
                <a:off x="8594948" y="4820440"/>
                <a:ext cx="2743116" cy="307777"/>
              </a:xfrm>
              <a:prstGeom prst="rect">
                <a:avLst/>
              </a:prstGeom>
              <a:blipFill>
                <a:blip r:embed="rId21"/>
                <a:stretch>
                  <a:fillRect l="-667" t="-2000" b="-22000"/>
                </a:stretch>
              </a:blipFill>
            </p:spPr>
            <p:txBody>
              <a:bodyPr/>
              <a:lstStyle/>
              <a:p>
                <a:r>
                  <a:rPr lang="he-IL">
                    <a:noFill/>
                  </a:rPr>
                  <a:t> </a:t>
                </a:r>
              </a:p>
            </p:txBody>
          </p:sp>
        </mc:Fallback>
      </mc:AlternateContent>
      <p:sp>
        <p:nvSpPr>
          <p:cNvPr id="56" name="TextBox 55">
            <a:extLst>
              <a:ext uri="{FF2B5EF4-FFF2-40B4-BE49-F238E27FC236}">
                <a16:creationId xmlns:a16="http://schemas.microsoft.com/office/drawing/2014/main" id="{EAD1E52A-06FE-7FB5-4FF7-935B69721805}"/>
              </a:ext>
            </a:extLst>
          </p:cNvPr>
          <p:cNvSpPr txBox="1"/>
          <p:nvPr/>
        </p:nvSpPr>
        <p:spPr>
          <a:xfrm>
            <a:off x="8627879" y="5368595"/>
            <a:ext cx="2014079" cy="307777"/>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E2841">
                    <a:lumMod val="50000"/>
                    <a:lumOff val="50000"/>
                  </a:srgbClr>
                </a:solidFill>
                <a:effectLst/>
                <a:uLnTx/>
                <a:uFillTx/>
                <a:latin typeface="David "/>
                <a:ea typeface="+mn-ea"/>
                <a:cs typeface="+mn-cs"/>
              </a:rPr>
              <a:t>Verify Alice Identity</a:t>
            </a:r>
            <a:endParaRPr kumimoji="0" lang="he-IL" sz="1400" b="0" i="0" u="none" strike="noStrike" kern="1200" cap="none" spc="0" normalizeH="0" baseline="0" noProof="0" dirty="0">
              <a:ln>
                <a:noFill/>
              </a:ln>
              <a:solidFill>
                <a:srgbClr val="0E2841">
                  <a:lumMod val="50000"/>
                  <a:lumOff val="50000"/>
                </a:srgbClr>
              </a:solidFill>
              <a:effectLst/>
              <a:uLnTx/>
              <a:uFillTx/>
              <a:latin typeface="David "/>
              <a:ea typeface="+mn-ea"/>
              <a:cs typeface="Arial" panose="020B0604020202020204" pitchFamily="34" charset="0"/>
            </a:endParaRPr>
          </a:p>
        </p:txBody>
      </p:sp>
      <p:cxnSp>
        <p:nvCxnSpPr>
          <p:cNvPr id="57" name="Straight Arrow Connector 56">
            <a:extLst>
              <a:ext uri="{FF2B5EF4-FFF2-40B4-BE49-F238E27FC236}">
                <a16:creationId xmlns:a16="http://schemas.microsoft.com/office/drawing/2014/main" id="{228C95B2-305E-B89F-739C-04858F0D29C7}"/>
              </a:ext>
            </a:extLst>
          </p:cNvPr>
          <p:cNvCxnSpPr>
            <a:cxnSpLocks/>
          </p:cNvCxnSpPr>
          <p:nvPr/>
        </p:nvCxnSpPr>
        <p:spPr>
          <a:xfrm flipH="1">
            <a:off x="9236432" y="5115769"/>
            <a:ext cx="3666" cy="275320"/>
          </a:xfrm>
          <a:prstGeom prst="straightConnector1">
            <a:avLst/>
          </a:prstGeom>
          <a:ln w="38100">
            <a:solidFill>
              <a:schemeClr val="tx2">
                <a:lumMod val="50000"/>
                <a:lumOff val="50000"/>
              </a:schemeClr>
            </a:solidFill>
            <a:tailEnd type="triangle"/>
          </a:ln>
        </p:spPr>
        <p:style>
          <a:lnRef idx="2">
            <a:schemeClr val="accent5"/>
          </a:lnRef>
          <a:fillRef idx="0">
            <a:schemeClr val="accent5"/>
          </a:fillRef>
          <a:effectRef idx="1">
            <a:schemeClr val="accent5"/>
          </a:effectRef>
          <a:fontRef idx="minor">
            <a:schemeClr val="tx1"/>
          </a:fontRef>
        </p:style>
      </p:cxnSp>
      <p:sp>
        <p:nvSpPr>
          <p:cNvPr id="58" name="TextBox 57">
            <a:extLst>
              <a:ext uri="{FF2B5EF4-FFF2-40B4-BE49-F238E27FC236}">
                <a16:creationId xmlns:a16="http://schemas.microsoft.com/office/drawing/2014/main" id="{1A7963CC-3398-0B02-2856-DEBF2B01318A}"/>
              </a:ext>
            </a:extLst>
          </p:cNvPr>
          <p:cNvSpPr txBox="1"/>
          <p:nvPr/>
        </p:nvSpPr>
        <p:spPr>
          <a:xfrm>
            <a:off x="8586677" y="5907949"/>
            <a:ext cx="2300858" cy="307777"/>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David "/>
                <a:ea typeface="+mn-ea"/>
                <a:cs typeface="+mn-cs"/>
              </a:rPr>
              <a:t>Party with Alice Credit Card</a:t>
            </a:r>
            <a:endParaRPr kumimoji="0" lang="he-IL" sz="1400" b="0" i="0" u="none" strike="noStrike" kern="1200" cap="none" spc="0" normalizeH="0" baseline="0" noProof="0" dirty="0">
              <a:ln>
                <a:noFill/>
              </a:ln>
              <a:solidFill>
                <a:srgbClr val="C00000"/>
              </a:solidFill>
              <a:effectLst/>
              <a:uLnTx/>
              <a:uFillTx/>
              <a:latin typeface="David "/>
              <a:ea typeface="+mn-ea"/>
              <a:cs typeface="Arial" panose="020B0604020202020204" pitchFamily="34" charset="0"/>
            </a:endParaRPr>
          </a:p>
        </p:txBody>
      </p:sp>
      <p:cxnSp>
        <p:nvCxnSpPr>
          <p:cNvPr id="59" name="Straight Arrow Connector 58">
            <a:extLst>
              <a:ext uri="{FF2B5EF4-FFF2-40B4-BE49-F238E27FC236}">
                <a16:creationId xmlns:a16="http://schemas.microsoft.com/office/drawing/2014/main" id="{832F5DE1-92CA-8930-075E-DB77B36EBD9F}"/>
              </a:ext>
            </a:extLst>
          </p:cNvPr>
          <p:cNvCxnSpPr>
            <a:cxnSpLocks/>
          </p:cNvCxnSpPr>
          <p:nvPr/>
        </p:nvCxnSpPr>
        <p:spPr>
          <a:xfrm flipH="1">
            <a:off x="9237333" y="5659523"/>
            <a:ext cx="3666" cy="275320"/>
          </a:xfrm>
          <a:prstGeom prst="straightConnector1">
            <a:avLst/>
          </a:prstGeom>
          <a:ln w="38100">
            <a:solidFill>
              <a:srgbClr val="C00000"/>
            </a:solidFill>
            <a:tailEnd type="triangle"/>
          </a:ln>
        </p:spPr>
        <p:style>
          <a:lnRef idx="2">
            <a:schemeClr val="accent5"/>
          </a:lnRef>
          <a:fillRef idx="0">
            <a:schemeClr val="accent5"/>
          </a:fillRef>
          <a:effectRef idx="1">
            <a:schemeClr val="accent5"/>
          </a:effectRef>
          <a:fontRef idx="minor">
            <a:schemeClr val="tx1"/>
          </a:fontRef>
        </p:style>
      </p:cxnSp>
      <p:sp>
        <p:nvSpPr>
          <p:cNvPr id="61" name="TextBox 60">
            <a:extLst>
              <a:ext uri="{FF2B5EF4-FFF2-40B4-BE49-F238E27FC236}">
                <a16:creationId xmlns:a16="http://schemas.microsoft.com/office/drawing/2014/main" id="{3ED5EFCB-848C-CCB6-48E4-919AA660E5E1}"/>
              </a:ext>
            </a:extLst>
          </p:cNvPr>
          <p:cNvSpPr txBox="1"/>
          <p:nvPr/>
        </p:nvSpPr>
        <p:spPr>
          <a:xfrm>
            <a:off x="-90537" y="100360"/>
            <a:ext cx="3480950" cy="872559"/>
          </a:xfrm>
          <a:prstGeom prst="rect">
            <a:avLst/>
          </a:prstGeom>
        </p:spPr>
        <p:txBody>
          <a:bodyPr vert="horz" lIns="91440" tIns="45720" rIns="91440" bIns="45720" rtlCol="0" anchor="t">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800" b="0" i="0" u="none" strike="noStrike" kern="1200" cap="none" spc="0" normalizeH="0" baseline="0" noProof="0" dirty="0">
                <a:ln>
                  <a:noFill/>
                </a:ln>
                <a:solidFill>
                  <a:srgbClr val="156082">
                    <a:lumMod val="75000"/>
                  </a:srgbClr>
                </a:solidFill>
                <a:effectLst/>
                <a:uLnTx/>
                <a:uFillTx/>
                <a:latin typeface="David" panose="020E0502060401010101" pitchFamily="34" charset="-79"/>
                <a:ea typeface="+mn-ea"/>
                <a:cs typeface="David" panose="020E0502060401010101" pitchFamily="34" charset="-79"/>
              </a:rPr>
              <a:t>General flow</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702F71A8-D609-9E35-A875-33591861E86C}"/>
                  </a:ext>
                </a:extLst>
              </p:cNvPr>
              <p:cNvSpPr txBox="1"/>
              <p:nvPr/>
            </p:nvSpPr>
            <p:spPr>
              <a:xfrm>
                <a:off x="3004476" y="3448885"/>
                <a:ext cx="2431605" cy="307777"/>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EA72E">
                        <a:lumMod val="75000"/>
                      </a:srgbClr>
                    </a:solidFill>
                    <a:effectLst/>
                    <a:uLnTx/>
                    <a:uFillTx/>
                    <a:latin typeface="David "/>
                    <a:ea typeface="+mn-ea"/>
                    <a:cs typeface="+mn-cs"/>
                  </a:rPr>
                  <a:t>Encrypt msg using SM4 with </a:t>
                </a:r>
                <a14:m>
                  <m:oMath xmlns:m="http://schemas.openxmlformats.org/officeDocument/2006/math">
                    <m:r>
                      <a:rPr kumimoji="0" lang="en-US" sz="1400" b="0" i="1" u="none" strike="noStrike" kern="1200" cap="none" spc="0" normalizeH="0" baseline="0" noProof="0" smtClean="0">
                        <a:ln>
                          <a:noFill/>
                        </a:ln>
                        <a:solidFill>
                          <a:srgbClr val="4EA72E">
                            <a:lumMod val="75000"/>
                          </a:srgbClr>
                        </a:solidFill>
                        <a:effectLst/>
                        <a:uLnTx/>
                        <a:uFillTx/>
                        <a:latin typeface="Cambria Math" panose="02040503050406030204" pitchFamily="18" charset="0"/>
                        <a:ea typeface="+mn-ea"/>
                        <a:cs typeface="+mn-cs"/>
                      </a:rPr>
                      <m:t>𝑘</m:t>
                    </m:r>
                  </m:oMath>
                </a14:m>
                <a:endParaRPr kumimoji="0" lang="he-IL" sz="1400" b="0" i="0" u="none" strike="noStrike" kern="1200" cap="none" spc="0" normalizeH="0" baseline="0" noProof="0" dirty="0">
                  <a:ln>
                    <a:noFill/>
                  </a:ln>
                  <a:solidFill>
                    <a:srgbClr val="4EA72E">
                      <a:lumMod val="75000"/>
                    </a:srgbClr>
                  </a:solidFill>
                  <a:effectLst/>
                  <a:uLnTx/>
                  <a:uFillTx/>
                  <a:latin typeface="David "/>
                  <a:ea typeface="+mn-ea"/>
                  <a:cs typeface="Arial" panose="020B0604020202020204" pitchFamily="34" charset="0"/>
                </a:endParaRPr>
              </a:p>
            </p:txBody>
          </p:sp>
        </mc:Choice>
        <mc:Fallback xmlns="">
          <p:sp>
            <p:nvSpPr>
              <p:cNvPr id="62" name="TextBox 61">
                <a:extLst>
                  <a:ext uri="{FF2B5EF4-FFF2-40B4-BE49-F238E27FC236}">
                    <a16:creationId xmlns:a16="http://schemas.microsoft.com/office/drawing/2014/main" id="{702F71A8-D609-9E35-A875-33591861E86C}"/>
                  </a:ext>
                </a:extLst>
              </p:cNvPr>
              <p:cNvSpPr txBox="1">
                <a:spLocks noRot="1" noChangeAspect="1" noMove="1" noResize="1" noEditPoints="1" noAdjustHandles="1" noChangeArrowheads="1" noChangeShapeType="1" noTextEdit="1"/>
              </p:cNvSpPr>
              <p:nvPr/>
            </p:nvSpPr>
            <p:spPr>
              <a:xfrm>
                <a:off x="3004476" y="3448885"/>
                <a:ext cx="2431605" cy="307777"/>
              </a:xfrm>
              <a:prstGeom prst="rect">
                <a:avLst/>
              </a:prstGeom>
              <a:blipFill>
                <a:blip r:embed="rId22"/>
                <a:stretch>
                  <a:fillRect l="-752" t="-2000" b="-22000"/>
                </a:stretch>
              </a:blipFill>
            </p:spPr>
            <p:txBody>
              <a:bodyPr/>
              <a:lstStyle/>
              <a:p>
                <a:r>
                  <a:rPr lang="he-IL">
                    <a:noFill/>
                  </a:rPr>
                  <a:t> </a:t>
                </a:r>
              </a:p>
            </p:txBody>
          </p:sp>
        </mc:Fallback>
      </mc:AlternateContent>
      <p:cxnSp>
        <p:nvCxnSpPr>
          <p:cNvPr id="63" name="Straight Arrow Connector 62">
            <a:extLst>
              <a:ext uri="{FF2B5EF4-FFF2-40B4-BE49-F238E27FC236}">
                <a16:creationId xmlns:a16="http://schemas.microsoft.com/office/drawing/2014/main" id="{AB1F4CD9-AC99-F100-30AA-51D3FFDF44F9}"/>
              </a:ext>
            </a:extLst>
          </p:cNvPr>
          <p:cNvCxnSpPr>
            <a:cxnSpLocks/>
          </p:cNvCxnSpPr>
          <p:nvPr/>
        </p:nvCxnSpPr>
        <p:spPr>
          <a:xfrm flipH="1">
            <a:off x="4580227" y="3192420"/>
            <a:ext cx="3666" cy="275320"/>
          </a:xfrm>
          <a:prstGeom prst="straightConnector1">
            <a:avLst/>
          </a:prstGeom>
          <a:ln w="38100">
            <a:solidFill>
              <a:schemeClr val="accent6">
                <a:lumMod val="75000"/>
              </a:schemeClr>
            </a:solidFill>
            <a:tailEnd type="triangle"/>
          </a:ln>
        </p:spPr>
        <p:style>
          <a:lnRef idx="2">
            <a:schemeClr val="accent5"/>
          </a:lnRef>
          <a:fillRef idx="0">
            <a:schemeClr val="accent5"/>
          </a:fillRef>
          <a:effectRef idx="1">
            <a:schemeClr val="accent5"/>
          </a:effectRef>
          <a:fontRef idx="minor">
            <a:schemeClr val="tx1"/>
          </a:fontRef>
        </p:style>
      </p:cxnSp>
      <p:pic>
        <p:nvPicPr>
          <p:cNvPr id="70" name="Graphic 69" descr="Credit card with solid fill">
            <a:extLst>
              <a:ext uri="{FF2B5EF4-FFF2-40B4-BE49-F238E27FC236}">
                <a16:creationId xmlns:a16="http://schemas.microsoft.com/office/drawing/2014/main" id="{2F3D741F-5E51-7E12-A66F-4A79EFEE2D3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944650" y="5907949"/>
            <a:ext cx="307777" cy="307777"/>
          </a:xfrm>
          <a:prstGeom prst="rect">
            <a:avLst/>
          </a:prstGeom>
        </p:spPr>
      </p:pic>
      <p:pic>
        <p:nvPicPr>
          <p:cNvPr id="71" name="Graphic 70" descr="Credit card with solid fill">
            <a:extLst>
              <a:ext uri="{FF2B5EF4-FFF2-40B4-BE49-F238E27FC236}">
                <a16:creationId xmlns:a16="http://schemas.microsoft.com/office/drawing/2014/main" id="{78C4C7C1-9AAA-E7FC-F48D-9648B6CB77C2}"/>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026815" y="3199820"/>
            <a:ext cx="307777" cy="307777"/>
          </a:xfrm>
          <a:prstGeom prst="rect">
            <a:avLst/>
          </a:prstGeom>
        </p:spPr>
      </p:pic>
      <p:sp>
        <p:nvSpPr>
          <p:cNvPr id="2" name="TextBox 1">
            <a:extLst>
              <a:ext uri="{FF2B5EF4-FFF2-40B4-BE49-F238E27FC236}">
                <a16:creationId xmlns:a16="http://schemas.microsoft.com/office/drawing/2014/main" id="{8C6BEE14-F428-57F8-ADE2-E0588F37D4B8}"/>
              </a:ext>
            </a:extLst>
          </p:cNvPr>
          <p:cNvSpPr txBox="1"/>
          <p:nvPr/>
        </p:nvSpPr>
        <p:spPr>
          <a:xfrm>
            <a:off x="4040235" y="1231531"/>
            <a:ext cx="1347131" cy="307777"/>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E2841">
                    <a:lumMod val="50000"/>
                    <a:lumOff val="50000"/>
                  </a:srgbClr>
                </a:solidFill>
                <a:effectLst/>
                <a:uLnTx/>
                <a:uFillTx/>
                <a:latin typeface="David "/>
                <a:ea typeface="+mn-ea"/>
                <a:cs typeface="+mn-cs"/>
              </a:rPr>
              <a:t>Sign the msg</a:t>
            </a:r>
            <a:endParaRPr kumimoji="0" lang="he-IL" sz="1400" b="0" i="0" u="none" strike="noStrike" kern="1200" cap="none" spc="0" normalizeH="0" baseline="0" noProof="0" dirty="0">
              <a:ln>
                <a:noFill/>
              </a:ln>
              <a:solidFill>
                <a:srgbClr val="0E2841">
                  <a:lumMod val="50000"/>
                  <a:lumOff val="50000"/>
                </a:srgbClr>
              </a:solidFill>
              <a:effectLst/>
              <a:uLnTx/>
              <a:uFillTx/>
              <a:latin typeface="David "/>
              <a:ea typeface="+mn-ea"/>
              <a:cs typeface="Arial" panose="020B0604020202020204" pitchFamily="34" charset="0"/>
            </a:endParaRPr>
          </a:p>
        </p:txBody>
      </p:sp>
      <p:cxnSp>
        <p:nvCxnSpPr>
          <p:cNvPr id="3" name="Straight Arrow Connector 2">
            <a:extLst>
              <a:ext uri="{FF2B5EF4-FFF2-40B4-BE49-F238E27FC236}">
                <a16:creationId xmlns:a16="http://schemas.microsoft.com/office/drawing/2014/main" id="{7CABD642-92F4-D2D7-6794-3641A6560BE1}"/>
              </a:ext>
            </a:extLst>
          </p:cNvPr>
          <p:cNvCxnSpPr>
            <a:cxnSpLocks/>
          </p:cNvCxnSpPr>
          <p:nvPr/>
        </p:nvCxnSpPr>
        <p:spPr>
          <a:xfrm flipH="1">
            <a:off x="4561516" y="989144"/>
            <a:ext cx="3666" cy="275320"/>
          </a:xfrm>
          <a:prstGeom prst="straightConnector1">
            <a:avLst/>
          </a:prstGeom>
          <a:ln w="38100">
            <a:solidFill>
              <a:schemeClr val="tx2">
                <a:lumMod val="50000"/>
                <a:lumOff val="50000"/>
              </a:schemeClr>
            </a:solidFill>
            <a:tailEnd type="triangle"/>
          </a:ln>
        </p:spPr>
        <p:style>
          <a:lnRef idx="2">
            <a:schemeClr val="accent5"/>
          </a:lnRef>
          <a:fillRef idx="0">
            <a:schemeClr val="accent5"/>
          </a:fillRef>
          <a:effectRef idx="1">
            <a:schemeClr val="accent5"/>
          </a:effectRef>
          <a:fontRef idx="minor">
            <a:schemeClr val="tx1"/>
          </a:fontRef>
        </p:style>
      </p:cxnSp>
      <p:cxnSp>
        <p:nvCxnSpPr>
          <p:cNvPr id="8" name="Straight Arrow Connector 7">
            <a:extLst>
              <a:ext uri="{FF2B5EF4-FFF2-40B4-BE49-F238E27FC236}">
                <a16:creationId xmlns:a16="http://schemas.microsoft.com/office/drawing/2014/main" id="{873E5491-6A08-BAD9-36E3-B5618EF6ED62}"/>
              </a:ext>
            </a:extLst>
          </p:cNvPr>
          <p:cNvCxnSpPr>
            <a:cxnSpLocks/>
          </p:cNvCxnSpPr>
          <p:nvPr/>
        </p:nvCxnSpPr>
        <p:spPr>
          <a:xfrm flipH="1">
            <a:off x="9415580" y="1005459"/>
            <a:ext cx="3666" cy="275320"/>
          </a:xfrm>
          <a:prstGeom prst="straightConnector1">
            <a:avLst/>
          </a:prstGeom>
          <a:ln w="38100">
            <a:solidFill>
              <a:schemeClr val="tx2">
                <a:lumMod val="50000"/>
                <a:lumOff val="50000"/>
              </a:schemeClr>
            </a:solidFill>
            <a:tailEnd type="triangle"/>
          </a:ln>
        </p:spPr>
        <p:style>
          <a:lnRef idx="2">
            <a:schemeClr val="accent5"/>
          </a:lnRef>
          <a:fillRef idx="0">
            <a:schemeClr val="accent5"/>
          </a:fillRef>
          <a:effectRef idx="1">
            <a:schemeClr val="accent5"/>
          </a:effectRef>
          <a:fontRef idx="minor">
            <a:schemeClr val="tx1"/>
          </a:fontRef>
        </p:style>
      </p:cxnSp>
      <p:sp>
        <p:nvSpPr>
          <p:cNvPr id="10" name="TextBox 9">
            <a:extLst>
              <a:ext uri="{FF2B5EF4-FFF2-40B4-BE49-F238E27FC236}">
                <a16:creationId xmlns:a16="http://schemas.microsoft.com/office/drawing/2014/main" id="{C68A4D95-429D-E7A7-CD98-BC3BDAB9C1AC}"/>
              </a:ext>
            </a:extLst>
          </p:cNvPr>
          <p:cNvSpPr txBox="1"/>
          <p:nvPr/>
        </p:nvSpPr>
        <p:spPr>
          <a:xfrm>
            <a:off x="8843109" y="1217722"/>
            <a:ext cx="1347131" cy="307777"/>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E2841">
                    <a:lumMod val="50000"/>
                    <a:lumOff val="50000"/>
                  </a:srgbClr>
                </a:solidFill>
                <a:effectLst/>
                <a:uLnTx/>
                <a:uFillTx/>
                <a:latin typeface="David "/>
                <a:ea typeface="+mn-ea"/>
                <a:cs typeface="+mn-cs"/>
              </a:rPr>
              <a:t>Sign the msg</a:t>
            </a:r>
            <a:endParaRPr kumimoji="0" lang="he-IL" sz="1400" b="0" i="0" u="none" strike="noStrike" kern="1200" cap="none" spc="0" normalizeH="0" baseline="0" noProof="0" dirty="0">
              <a:ln>
                <a:noFill/>
              </a:ln>
              <a:solidFill>
                <a:srgbClr val="0E2841">
                  <a:lumMod val="50000"/>
                  <a:lumOff val="50000"/>
                </a:srgbClr>
              </a:solidFill>
              <a:effectLst/>
              <a:uLnTx/>
              <a:uFillTx/>
              <a:latin typeface="David "/>
              <a:ea typeface="+mn-ea"/>
              <a:cs typeface="Arial" panose="020B0604020202020204" pitchFamily="34" charset="0"/>
            </a:endParaRPr>
          </a:p>
        </p:txBody>
      </p:sp>
      <p:sp>
        <p:nvSpPr>
          <p:cNvPr id="23" name="TextBox 22">
            <a:extLst>
              <a:ext uri="{FF2B5EF4-FFF2-40B4-BE49-F238E27FC236}">
                <a16:creationId xmlns:a16="http://schemas.microsoft.com/office/drawing/2014/main" id="{C1CCB935-63CE-2BA9-4E4A-5DDBD41337D4}"/>
              </a:ext>
            </a:extLst>
          </p:cNvPr>
          <p:cNvSpPr txBox="1"/>
          <p:nvPr/>
        </p:nvSpPr>
        <p:spPr>
          <a:xfrm>
            <a:off x="8507140" y="1584847"/>
            <a:ext cx="2105872" cy="307777"/>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E2841">
                    <a:lumMod val="50000"/>
                    <a:lumOff val="50000"/>
                  </a:srgbClr>
                </a:solidFill>
                <a:effectLst/>
                <a:uLnTx/>
                <a:uFillTx/>
                <a:latin typeface="David "/>
                <a:ea typeface="+mn-ea"/>
                <a:cs typeface="+mn-cs"/>
              </a:rPr>
              <a:t>Verify Alice Identity</a:t>
            </a:r>
            <a:endParaRPr kumimoji="0" lang="he-IL" sz="1400" b="0" i="0" u="none" strike="noStrike" kern="1200" cap="none" spc="0" normalizeH="0" baseline="0" noProof="0" dirty="0">
              <a:ln>
                <a:noFill/>
              </a:ln>
              <a:solidFill>
                <a:srgbClr val="0E2841">
                  <a:lumMod val="50000"/>
                  <a:lumOff val="50000"/>
                </a:srgbClr>
              </a:solidFill>
              <a:effectLst/>
              <a:uLnTx/>
              <a:uFillTx/>
              <a:latin typeface="David "/>
              <a:ea typeface="+mn-ea"/>
              <a:cs typeface="Arial" panose="020B0604020202020204" pitchFamily="34" charset="0"/>
            </a:endParaRPr>
          </a:p>
        </p:txBody>
      </p:sp>
      <p:sp>
        <p:nvSpPr>
          <p:cNvPr id="26" name="TextBox 25">
            <a:extLst>
              <a:ext uri="{FF2B5EF4-FFF2-40B4-BE49-F238E27FC236}">
                <a16:creationId xmlns:a16="http://schemas.microsoft.com/office/drawing/2014/main" id="{AE7419BF-D57A-EB3B-61B2-AC69490DCBA0}"/>
              </a:ext>
            </a:extLst>
          </p:cNvPr>
          <p:cNvSpPr txBox="1"/>
          <p:nvPr/>
        </p:nvSpPr>
        <p:spPr>
          <a:xfrm>
            <a:off x="3703720" y="1607628"/>
            <a:ext cx="1791618" cy="307777"/>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E2841">
                    <a:lumMod val="50000"/>
                    <a:lumOff val="50000"/>
                  </a:srgbClr>
                </a:solidFill>
                <a:effectLst/>
                <a:uLnTx/>
                <a:uFillTx/>
                <a:latin typeface="David "/>
                <a:ea typeface="+mn-ea"/>
                <a:cs typeface="+mn-cs"/>
              </a:rPr>
              <a:t>Verify Bob Identity</a:t>
            </a:r>
            <a:endParaRPr kumimoji="0" lang="he-IL" sz="1400" b="0" i="0" u="none" strike="noStrike" kern="1200" cap="none" spc="0" normalizeH="0" baseline="0" noProof="0" dirty="0">
              <a:ln>
                <a:noFill/>
              </a:ln>
              <a:solidFill>
                <a:srgbClr val="0E2841">
                  <a:lumMod val="50000"/>
                  <a:lumOff val="50000"/>
                </a:srgbClr>
              </a:solidFill>
              <a:effectLst/>
              <a:uLnTx/>
              <a:uFillTx/>
              <a:latin typeface="David "/>
              <a:ea typeface="+mn-ea"/>
              <a:cs typeface="Arial" panose="020B0604020202020204" pitchFamily="34" charset="0"/>
            </a:endParaRPr>
          </a:p>
        </p:txBody>
      </p:sp>
      <p:cxnSp>
        <p:nvCxnSpPr>
          <p:cNvPr id="35" name="Straight Arrow Connector 34">
            <a:extLst>
              <a:ext uri="{FF2B5EF4-FFF2-40B4-BE49-F238E27FC236}">
                <a16:creationId xmlns:a16="http://schemas.microsoft.com/office/drawing/2014/main" id="{02393DCD-B607-BC05-39B4-383312DCE444}"/>
              </a:ext>
            </a:extLst>
          </p:cNvPr>
          <p:cNvCxnSpPr>
            <a:cxnSpLocks/>
          </p:cNvCxnSpPr>
          <p:nvPr/>
        </p:nvCxnSpPr>
        <p:spPr>
          <a:xfrm flipH="1">
            <a:off x="4574936" y="1919680"/>
            <a:ext cx="3666" cy="275320"/>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cxnSp>
        <p:nvCxnSpPr>
          <p:cNvPr id="37" name="Straight Arrow Connector 36">
            <a:extLst>
              <a:ext uri="{FF2B5EF4-FFF2-40B4-BE49-F238E27FC236}">
                <a16:creationId xmlns:a16="http://schemas.microsoft.com/office/drawing/2014/main" id="{FBF3AABB-C369-1AB3-584A-876B84C467BD}"/>
              </a:ext>
            </a:extLst>
          </p:cNvPr>
          <p:cNvCxnSpPr>
            <a:cxnSpLocks/>
          </p:cNvCxnSpPr>
          <p:nvPr/>
        </p:nvCxnSpPr>
        <p:spPr>
          <a:xfrm flipH="1">
            <a:off x="9409684" y="1912604"/>
            <a:ext cx="3666" cy="275320"/>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sp>
        <p:nvSpPr>
          <p:cNvPr id="67" name="מלבן 66">
            <a:extLst>
              <a:ext uri="{FF2B5EF4-FFF2-40B4-BE49-F238E27FC236}">
                <a16:creationId xmlns:a16="http://schemas.microsoft.com/office/drawing/2014/main" id="{B7CA47E8-B8BD-5025-7B3F-C9B58AA19238}"/>
              </a:ext>
            </a:extLst>
          </p:cNvPr>
          <p:cNvSpPr/>
          <p:nvPr/>
        </p:nvSpPr>
        <p:spPr>
          <a:xfrm>
            <a:off x="415240" y="3045645"/>
            <a:ext cx="2097966" cy="226700"/>
          </a:xfrm>
          <a:prstGeom prst="rect">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rPr>
              <a:t>ECDH</a:t>
            </a:r>
            <a:endParaRPr kumimoji="0" lang="he-IL" sz="1800" b="0" i="0" u="none" strike="noStrike" kern="1200" cap="none" spc="0" normalizeH="0" baseline="0" noProof="0" dirty="0">
              <a:ln>
                <a:noFill/>
              </a:ln>
              <a:solidFill>
                <a:prstClr val="white"/>
              </a:solidFill>
              <a:effectLst/>
              <a:uLnTx/>
              <a:uFillTx/>
              <a:latin typeface="Aptos" panose="02110004020202020204"/>
              <a:ea typeface="+mn-ea"/>
              <a:cs typeface="Arial" panose="020B0604020202020204" pitchFamily="34" charset="0"/>
            </a:endParaRPr>
          </a:p>
        </p:txBody>
      </p:sp>
      <p:sp>
        <p:nvSpPr>
          <p:cNvPr id="68" name="מלבן 67">
            <a:extLst>
              <a:ext uri="{FF2B5EF4-FFF2-40B4-BE49-F238E27FC236}">
                <a16:creationId xmlns:a16="http://schemas.microsoft.com/office/drawing/2014/main" id="{A3C45ADC-59D5-5950-B3D5-67F2F4B03FBD}"/>
              </a:ext>
            </a:extLst>
          </p:cNvPr>
          <p:cNvSpPr/>
          <p:nvPr/>
        </p:nvSpPr>
        <p:spPr>
          <a:xfrm>
            <a:off x="415240" y="3319965"/>
            <a:ext cx="2097966" cy="226700"/>
          </a:xfrm>
          <a:prstGeom prst="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rPr>
              <a:t>SM4</a:t>
            </a:r>
            <a:endParaRPr kumimoji="0" lang="he-IL" sz="1800" b="0" i="0" u="none" strike="noStrike" kern="1200" cap="none" spc="0" normalizeH="0" baseline="0" noProof="0" dirty="0">
              <a:ln>
                <a:noFill/>
              </a:ln>
              <a:solidFill>
                <a:prstClr val="white"/>
              </a:solidFill>
              <a:effectLst/>
              <a:uLnTx/>
              <a:uFillTx/>
              <a:latin typeface="Aptos" panose="02110004020202020204"/>
              <a:ea typeface="+mn-ea"/>
              <a:cs typeface="Arial" panose="020B0604020202020204" pitchFamily="34" charset="0"/>
            </a:endParaRPr>
          </a:p>
        </p:txBody>
      </p:sp>
      <p:sp>
        <p:nvSpPr>
          <p:cNvPr id="69" name="מלבן 68">
            <a:extLst>
              <a:ext uri="{FF2B5EF4-FFF2-40B4-BE49-F238E27FC236}">
                <a16:creationId xmlns:a16="http://schemas.microsoft.com/office/drawing/2014/main" id="{7BF02FCD-E409-E5C4-E989-4EB07F999BFD}"/>
              </a:ext>
            </a:extLst>
          </p:cNvPr>
          <p:cNvSpPr/>
          <p:nvPr/>
        </p:nvSpPr>
        <p:spPr>
          <a:xfrm>
            <a:off x="415240" y="3617891"/>
            <a:ext cx="2097966" cy="226700"/>
          </a:xfrm>
          <a:prstGeom prst="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ptos" panose="02110004020202020204"/>
                <a:ea typeface="+mn-ea"/>
                <a:cs typeface="+mn-cs"/>
              </a:rPr>
              <a:t>Schnorr Signature </a:t>
            </a:r>
            <a:endParaRPr kumimoji="0" lang="he-IL" sz="1800" b="0" i="0" u="none" strike="noStrike" kern="1200" cap="none" spc="0" normalizeH="0" baseline="0" noProof="0" dirty="0">
              <a:ln>
                <a:noFill/>
              </a:ln>
              <a:solidFill>
                <a:prstClr val="white"/>
              </a:solidFill>
              <a:effectLst/>
              <a:uLnTx/>
              <a:uFillTx/>
              <a:latin typeface="Aptos" panose="02110004020202020204"/>
              <a:ea typeface="+mn-ea"/>
              <a:cs typeface="Arial" panose="020B0604020202020204" pitchFamily="34" charset="0"/>
            </a:endParaRPr>
          </a:p>
        </p:txBody>
      </p:sp>
      <p:sp>
        <p:nvSpPr>
          <p:cNvPr id="72" name="מלבן 71">
            <a:extLst>
              <a:ext uri="{FF2B5EF4-FFF2-40B4-BE49-F238E27FC236}">
                <a16:creationId xmlns:a16="http://schemas.microsoft.com/office/drawing/2014/main" id="{A1A64AC1-F590-B7C7-9063-09F1D9C6529D}"/>
              </a:ext>
            </a:extLst>
          </p:cNvPr>
          <p:cNvSpPr/>
          <p:nvPr/>
        </p:nvSpPr>
        <p:spPr>
          <a:xfrm>
            <a:off x="411278" y="3920453"/>
            <a:ext cx="2097966" cy="22670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rPr>
              <a:t>Spending</a:t>
            </a:r>
            <a:endParaRPr kumimoji="0" lang="he-IL" sz="1800" b="0" i="0" u="none" strike="noStrike" kern="1200" cap="none" spc="0" normalizeH="0" baseline="0" noProof="0" dirty="0">
              <a:ln>
                <a:noFill/>
              </a:ln>
              <a:solidFill>
                <a:prstClr val="white"/>
              </a:solidFill>
              <a:effectLst/>
              <a:uLnTx/>
              <a:uFillTx/>
              <a:latin typeface="Aptos" panose="02110004020202020204"/>
              <a:ea typeface="+mn-ea"/>
              <a:cs typeface="Arial" panose="020B0604020202020204" pitchFamily="34" charset="0"/>
            </a:endParaRPr>
          </a:p>
        </p:txBody>
      </p:sp>
    </p:spTree>
    <p:extLst>
      <p:ext uri="{BB962C8B-B14F-4D97-AF65-F5344CB8AC3E}">
        <p14:creationId xmlns:p14="http://schemas.microsoft.com/office/powerpoint/2010/main" val="17549096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8" name="Freeform: Shape 17">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19" name="Freeform: Shape 18">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20" name="Freeform: Shape 19">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grpSp>
      <p:grpSp>
        <p:nvGrpSpPr>
          <p:cNvPr id="4" name="Group 3">
            <a:extLst>
              <a:ext uri="{FF2B5EF4-FFF2-40B4-BE49-F238E27FC236}">
                <a16:creationId xmlns:a16="http://schemas.microsoft.com/office/drawing/2014/main" id="{E838F0DD-D36B-4490-5E1A-A4E534810BB9}"/>
              </a:ext>
            </a:extLst>
          </p:cNvPr>
          <p:cNvGrpSpPr/>
          <p:nvPr/>
        </p:nvGrpSpPr>
        <p:grpSpPr>
          <a:xfrm>
            <a:off x="3500231" y="2953598"/>
            <a:ext cx="5121985" cy="459836"/>
            <a:chOff x="6288560" y="4779901"/>
            <a:chExt cx="5121985" cy="459836"/>
          </a:xfrm>
        </p:grpSpPr>
        <p:sp>
          <p:nvSpPr>
            <p:cNvPr id="5" name="TextBox 4">
              <a:hlinkClick r:id="rId2"/>
              <a:extLst>
                <a:ext uri="{FF2B5EF4-FFF2-40B4-BE49-F238E27FC236}">
                  <a16:creationId xmlns:a16="http://schemas.microsoft.com/office/drawing/2014/main" id="{96FD17FE-75E9-DBB7-DE27-39E51F0C9EC4}"/>
                </a:ext>
              </a:extLst>
            </p:cNvPr>
            <p:cNvSpPr txBox="1"/>
            <p:nvPr/>
          </p:nvSpPr>
          <p:spPr>
            <a:xfrm>
              <a:off x="6288560" y="4809764"/>
              <a:ext cx="5121985" cy="400110"/>
            </a:xfrm>
            <a:prstGeom prst="rect">
              <a:avLst/>
            </a:prstGeom>
            <a:noFill/>
            <a:ln w="28575">
              <a:solidFill>
                <a:schemeClr val="accent1">
                  <a:lumMod val="75000"/>
                </a:schemeClr>
              </a:solidFill>
            </a:ln>
          </p:spPr>
          <p:txBody>
            <a:bodyPr wrap="square" rtlCol="1">
              <a:spAutoFit/>
            </a:bodyPr>
            <a:lstStyle/>
            <a:p>
              <a:pPr>
                <a:spcAft>
                  <a:spcPts val="600"/>
                </a:spcAft>
              </a:pPr>
              <a:r>
                <a:rPr lang="en-US" sz="2000" b="1" dirty="0">
                  <a:solidFill>
                    <a:schemeClr val="tx2">
                      <a:lumMod val="50000"/>
                      <a:lumOff val="50000"/>
                    </a:schemeClr>
                  </a:solidFill>
                  <a:latin typeface="David" panose="020E0502060401010101" pitchFamily="34" charset="-79"/>
                  <a:cs typeface="David" panose="020E0502060401010101" pitchFamily="34" charset="-79"/>
                </a:rPr>
                <a:t>Our Implementation in Colab Notebook</a:t>
              </a:r>
              <a:endParaRPr lang="he-IL" sz="2000" b="1" dirty="0">
                <a:solidFill>
                  <a:schemeClr val="tx2">
                    <a:lumMod val="50000"/>
                    <a:lumOff val="50000"/>
                  </a:schemeClr>
                </a:solidFill>
                <a:latin typeface="David" panose="020E0502060401010101" pitchFamily="34" charset="-79"/>
                <a:cs typeface="David" panose="020E0502060401010101" pitchFamily="34" charset="-79"/>
              </a:endParaRPr>
            </a:p>
          </p:txBody>
        </p:sp>
        <p:pic>
          <p:nvPicPr>
            <p:cNvPr id="6" name="Picture 5" descr="A logo with orange circles&#10;&#10;Description automatically generated with medium confidence">
              <a:extLst>
                <a:ext uri="{FF2B5EF4-FFF2-40B4-BE49-F238E27FC236}">
                  <a16:creationId xmlns:a16="http://schemas.microsoft.com/office/drawing/2014/main" id="{D5D8C91E-5894-E33F-D821-D3B309AC7A4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39444" y1="29279" x2="25000" y2="41892"/>
                          <a14:foregroundMark x1="25000" y1="41892" x2="30000" y2="70270"/>
                          <a14:foregroundMark x1="30000" y1="70270" x2="40556" y2="72072"/>
                        </a14:backgroundRemoval>
                      </a14:imgEffect>
                    </a14:imgLayer>
                  </a14:imgProps>
                </a:ext>
                <a:ext uri="{28A0092B-C50C-407E-A947-70E740481C1C}">
                  <a14:useLocalDpi xmlns:a14="http://schemas.microsoft.com/office/drawing/2010/main" val="0"/>
                </a:ext>
              </a:extLst>
            </a:blip>
            <a:stretch>
              <a:fillRect/>
            </a:stretch>
          </p:blipFill>
          <p:spPr>
            <a:xfrm>
              <a:off x="10557859" y="4779901"/>
              <a:ext cx="745681" cy="459836"/>
            </a:xfrm>
            <a:prstGeom prst="rect">
              <a:avLst/>
            </a:prstGeom>
          </p:spPr>
        </p:pic>
      </p:grpSp>
      <p:sp>
        <p:nvSpPr>
          <p:cNvPr id="7" name="TextBox 6">
            <a:extLst>
              <a:ext uri="{FF2B5EF4-FFF2-40B4-BE49-F238E27FC236}">
                <a16:creationId xmlns:a16="http://schemas.microsoft.com/office/drawing/2014/main" id="{B8EA5CF7-3E26-11B6-0D9F-A3C95074DEB8}"/>
              </a:ext>
            </a:extLst>
          </p:cNvPr>
          <p:cNvSpPr txBox="1"/>
          <p:nvPr/>
        </p:nvSpPr>
        <p:spPr>
          <a:xfrm>
            <a:off x="2160664" y="884027"/>
            <a:ext cx="8073958" cy="923622"/>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9600" kern="1200" dirty="0">
                <a:solidFill>
                  <a:schemeClr val="accent1">
                    <a:lumMod val="75000"/>
                  </a:schemeClr>
                </a:solidFill>
                <a:latin typeface="David" panose="020E0502060401010101" pitchFamily="34" charset="-79"/>
                <a:ea typeface="+mj-ea"/>
                <a:cs typeface="David" panose="020E0502060401010101" pitchFamily="34" charset="-79"/>
              </a:rPr>
              <a:t>Thank You </a:t>
            </a:r>
            <a:r>
              <a:rPr lang="en-US" sz="9600" kern="1200" dirty="0">
                <a:solidFill>
                  <a:schemeClr val="accent1">
                    <a:lumMod val="75000"/>
                  </a:schemeClr>
                </a:solidFill>
                <a:ea typeface="+mj-ea"/>
                <a:cs typeface="David" panose="020E0502060401010101" pitchFamily="34" charset="-79"/>
              </a:rPr>
              <a:t>!</a:t>
            </a:r>
          </a:p>
        </p:txBody>
      </p:sp>
      <p:sp>
        <p:nvSpPr>
          <p:cNvPr id="8" name="TextBox 7">
            <a:extLst>
              <a:ext uri="{FF2B5EF4-FFF2-40B4-BE49-F238E27FC236}">
                <a16:creationId xmlns:a16="http://schemas.microsoft.com/office/drawing/2014/main" id="{CC0353D4-7DE6-3D10-8DC6-0A731F2FA45A}"/>
              </a:ext>
            </a:extLst>
          </p:cNvPr>
          <p:cNvSpPr txBox="1"/>
          <p:nvPr/>
        </p:nvSpPr>
        <p:spPr>
          <a:xfrm>
            <a:off x="164363" y="5314412"/>
            <a:ext cx="4967925" cy="1031051"/>
          </a:xfrm>
          <a:prstGeom prst="rect">
            <a:avLst/>
          </a:prstGeom>
          <a:noFill/>
        </p:spPr>
        <p:txBody>
          <a:bodyPr wrap="square" rtlCol="1">
            <a:spAutoFit/>
          </a:bodyPr>
          <a:lstStyle/>
          <a:p>
            <a:pPr marL="457200" indent="-457200">
              <a:spcAft>
                <a:spcPts val="600"/>
              </a:spcAft>
              <a:buFont typeface="Arial" panose="020B0604020202020204" pitchFamily="34" charset="0"/>
              <a:buChar char="•"/>
            </a:pPr>
            <a:r>
              <a:rPr lang="en-US" sz="2800" dirty="0">
                <a:latin typeface="David" panose="020E0502060401010101" pitchFamily="34" charset="-79"/>
                <a:cs typeface="David" panose="020E0502060401010101" pitchFamily="34" charset="-79"/>
              </a:rPr>
              <a:t>Dor Shabat </a:t>
            </a:r>
          </a:p>
          <a:p>
            <a:pPr marL="457200" indent="-457200">
              <a:spcAft>
                <a:spcPts val="600"/>
              </a:spcAft>
              <a:buFont typeface="Arial" panose="020B0604020202020204" pitchFamily="34" charset="0"/>
              <a:buChar char="•"/>
            </a:pPr>
            <a:r>
              <a:rPr lang="en-US" sz="2800" dirty="0">
                <a:latin typeface="David" panose="020E0502060401010101" pitchFamily="34" charset="-79"/>
                <a:cs typeface="David" panose="020E0502060401010101" pitchFamily="34" charset="-79"/>
              </a:rPr>
              <a:t>Yuval Rozner </a:t>
            </a:r>
            <a:endParaRPr lang="he-IL" sz="2800"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907987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8" name="Freeform: Shape 17">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19" name="Freeform: Shape 18">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20" name="Freeform: Shape 19">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grpSp>
      <p:sp>
        <p:nvSpPr>
          <p:cNvPr id="3" name="TextBox 2">
            <a:extLst>
              <a:ext uri="{FF2B5EF4-FFF2-40B4-BE49-F238E27FC236}">
                <a16:creationId xmlns:a16="http://schemas.microsoft.com/office/drawing/2014/main" id="{A6EDEA1C-73F9-8F62-C81C-122A45FBDEDB}"/>
              </a:ext>
            </a:extLst>
          </p:cNvPr>
          <p:cNvSpPr txBox="1"/>
          <p:nvPr/>
        </p:nvSpPr>
        <p:spPr>
          <a:xfrm>
            <a:off x="692947" y="1734588"/>
            <a:ext cx="10806105" cy="3747180"/>
          </a:xfrm>
          <a:prstGeom prst="rect">
            <a:avLst/>
          </a:prstGeom>
          <a:noFill/>
        </p:spPr>
        <p:txBody>
          <a:bodyPr wrap="square" rtlCol="1">
            <a:spAutoFit/>
          </a:bodyPr>
          <a:lstStyle/>
          <a:p>
            <a:pPr marL="342900" indent="-342900">
              <a:lnSpc>
                <a:spcPct val="150000"/>
              </a:lnSpc>
              <a:buFont typeface="Courier New" panose="02070309020205020404" pitchFamily="49" charset="0"/>
              <a:buChar char="o"/>
            </a:pPr>
            <a:r>
              <a:rPr lang="en-US" sz="2000" b="1" dirty="0">
                <a:latin typeface="David" panose="020E0502060401010101" pitchFamily="34" charset="-79"/>
                <a:cs typeface="David" panose="020E0502060401010101" pitchFamily="34" charset="-79"/>
              </a:rPr>
              <a:t>Secure Key Exchange:</a:t>
            </a:r>
            <a:endParaRPr lang="en-US" sz="2000" dirty="0">
              <a:latin typeface="David" panose="020E0502060401010101" pitchFamily="34" charset="-79"/>
              <a:cs typeface="David" panose="020E0502060401010101" pitchFamily="34" charset="-79"/>
            </a:endParaRPr>
          </a:p>
          <a:p>
            <a:pPr marL="800100" lvl="1" indent="-342900">
              <a:lnSpc>
                <a:spcPct val="150000"/>
              </a:lnSpc>
              <a:buFont typeface="Arial" panose="020B0604020202020204" pitchFamily="34" charset="0"/>
              <a:buChar char="•"/>
            </a:pPr>
            <a:r>
              <a:rPr lang="en-US" sz="2000" dirty="0">
                <a:latin typeface="David" panose="020E0502060401010101" pitchFamily="34" charset="-79"/>
                <a:cs typeface="David" panose="020E0502060401010101" pitchFamily="34" charset="-79"/>
              </a:rPr>
              <a:t>In cryptography, secure key exchange is crucial for protecting communication channels.</a:t>
            </a:r>
            <a:endParaRPr lang="en-US" sz="2000" b="1" dirty="0">
              <a:latin typeface="David" panose="020E0502060401010101" pitchFamily="34" charset="-79"/>
              <a:cs typeface="David" panose="020E0502060401010101" pitchFamily="34" charset="-79"/>
            </a:endParaRPr>
          </a:p>
          <a:p>
            <a:pPr marL="800100" lvl="1" indent="-342900">
              <a:lnSpc>
                <a:spcPct val="150000"/>
              </a:lnSpc>
              <a:buFont typeface="Arial" panose="020B0604020202020204" pitchFamily="34" charset="0"/>
              <a:buChar char="•"/>
            </a:pPr>
            <a:r>
              <a:rPr lang="en-US" sz="2000" dirty="0">
                <a:latin typeface="David" panose="020E0502060401010101" pitchFamily="34" charset="-79"/>
                <a:cs typeface="David" panose="020E0502060401010101" pitchFamily="34" charset="-79"/>
              </a:rPr>
              <a:t>Ensures that only the intended parties can access the shared secret key.</a:t>
            </a:r>
          </a:p>
          <a:p>
            <a:pPr marL="342900" indent="-342900">
              <a:lnSpc>
                <a:spcPct val="150000"/>
              </a:lnSpc>
              <a:buFont typeface="Courier New" panose="02070309020205020404" pitchFamily="49" charset="0"/>
              <a:buChar char="o"/>
            </a:pPr>
            <a:endParaRPr lang="en-US" sz="2000" b="1" dirty="0">
              <a:latin typeface="David" panose="020E0502060401010101" pitchFamily="34" charset="-79"/>
              <a:cs typeface="David" panose="020E0502060401010101" pitchFamily="34" charset="-79"/>
            </a:endParaRPr>
          </a:p>
          <a:p>
            <a:pPr marL="342900" indent="-342900">
              <a:lnSpc>
                <a:spcPct val="150000"/>
              </a:lnSpc>
              <a:buFont typeface="Courier New" panose="02070309020205020404" pitchFamily="49" charset="0"/>
              <a:buChar char="o"/>
            </a:pPr>
            <a:r>
              <a:rPr lang="en-US" sz="2000" b="1" dirty="0">
                <a:latin typeface="David" panose="020E0502060401010101" pitchFamily="34" charset="-79"/>
                <a:cs typeface="David" panose="020E0502060401010101" pitchFamily="34" charset="-79"/>
              </a:rPr>
              <a:t>Evolution of Diffie-Hellman:</a:t>
            </a:r>
            <a:endParaRPr lang="en-US" sz="2000" dirty="0">
              <a:latin typeface="David" panose="020E0502060401010101" pitchFamily="34" charset="-79"/>
              <a:cs typeface="David" panose="020E0502060401010101" pitchFamily="34" charset="-79"/>
            </a:endParaRPr>
          </a:p>
          <a:p>
            <a:pPr marL="800100" lvl="1" indent="-342900">
              <a:lnSpc>
                <a:spcPct val="150000"/>
              </a:lnSpc>
              <a:buFont typeface="Arial" panose="020B0604020202020204" pitchFamily="34" charset="0"/>
              <a:buChar char="•"/>
            </a:pPr>
            <a:r>
              <a:rPr lang="en-US" sz="2000" dirty="0">
                <a:latin typeface="David" panose="020E0502060401010101" pitchFamily="34" charset="-79"/>
                <a:cs typeface="David" panose="020E0502060401010101" pitchFamily="34" charset="-79"/>
              </a:rPr>
              <a:t>The classical Diffie-Hellman key exchange method was introduced in 1976.</a:t>
            </a:r>
            <a:endParaRPr lang="en-US" sz="2000" b="1" dirty="0">
              <a:latin typeface="David" panose="020E0502060401010101" pitchFamily="34" charset="-79"/>
              <a:cs typeface="David" panose="020E0502060401010101" pitchFamily="34" charset="-79"/>
            </a:endParaRPr>
          </a:p>
          <a:p>
            <a:pPr marL="800100" lvl="1" indent="-342900">
              <a:lnSpc>
                <a:spcPct val="150000"/>
              </a:lnSpc>
              <a:buFont typeface="Arial" panose="020B0604020202020204" pitchFamily="34" charset="0"/>
              <a:buChar char="•"/>
            </a:pPr>
            <a:r>
              <a:rPr lang="en-US" sz="2000" dirty="0">
                <a:latin typeface="David" panose="020E0502060401010101" pitchFamily="34" charset="-79"/>
                <a:cs typeface="David" panose="020E0502060401010101" pitchFamily="34" charset="-79"/>
              </a:rPr>
              <a:t>ECDH (Elliptic Curve Diffie-Hellman) is an advanced version, leveraging elliptic curves for enhanced security and efficiency.</a:t>
            </a:r>
            <a:endParaRPr lang="en-US" sz="2000" b="1" dirty="0">
              <a:latin typeface="David" panose="020E0502060401010101" pitchFamily="34" charset="-79"/>
              <a:cs typeface="David" panose="020E0502060401010101" pitchFamily="34" charset="-79"/>
            </a:endParaRPr>
          </a:p>
        </p:txBody>
      </p:sp>
      <p:sp>
        <p:nvSpPr>
          <p:cNvPr id="39" name="TextBox 38">
            <a:extLst>
              <a:ext uri="{FF2B5EF4-FFF2-40B4-BE49-F238E27FC236}">
                <a16:creationId xmlns:a16="http://schemas.microsoft.com/office/drawing/2014/main" id="{D55C482C-CAB8-4B6F-F6A4-AE24CD4B2CF7}"/>
              </a:ext>
            </a:extLst>
          </p:cNvPr>
          <p:cNvSpPr txBox="1"/>
          <p:nvPr/>
        </p:nvSpPr>
        <p:spPr>
          <a:xfrm>
            <a:off x="1987465" y="281609"/>
            <a:ext cx="8073958" cy="1297115"/>
          </a:xfrm>
          <a:prstGeom prst="rect">
            <a:avLst/>
          </a:prstGeom>
        </p:spPr>
        <p:txBody>
          <a:bodyPr vert="horz" lIns="91440" tIns="45720" rIns="91440" bIns="45720" rtlCol="0" anchor="t">
            <a:normAutofit/>
          </a:bodyPr>
          <a:lstStyle/>
          <a:p>
            <a:pPr algn="ctr">
              <a:lnSpc>
                <a:spcPct val="90000"/>
              </a:lnSpc>
              <a:spcBef>
                <a:spcPct val="0"/>
              </a:spcBef>
              <a:spcAft>
                <a:spcPts val="600"/>
              </a:spcAft>
            </a:pPr>
            <a:r>
              <a:rPr lang="en-US" sz="5400" dirty="0">
                <a:solidFill>
                  <a:schemeClr val="accent1">
                    <a:lumMod val="75000"/>
                  </a:schemeClr>
                </a:solidFill>
                <a:latin typeface="David" panose="020E0502060401010101" pitchFamily="34" charset="-79"/>
                <a:ea typeface="+mj-ea"/>
                <a:cs typeface="David" panose="020E0502060401010101" pitchFamily="34" charset="-79"/>
              </a:rPr>
              <a:t>What is ECDH ?</a:t>
            </a:r>
            <a:endParaRPr lang="en-US" sz="5400" kern="1200" dirty="0">
              <a:solidFill>
                <a:schemeClr val="accent1">
                  <a:lumMod val="75000"/>
                </a:schemeClr>
              </a:solidFill>
              <a:latin typeface="David" panose="020E0502060401010101" pitchFamily="34" charset="-79"/>
              <a:ea typeface="+mj-ea"/>
              <a:cs typeface="David" panose="020E0502060401010101" pitchFamily="34" charset="-79"/>
            </a:endParaRPr>
          </a:p>
        </p:txBody>
      </p:sp>
    </p:spTree>
    <p:extLst>
      <p:ext uri="{BB962C8B-B14F-4D97-AF65-F5344CB8AC3E}">
        <p14:creationId xmlns:p14="http://schemas.microsoft.com/office/powerpoint/2010/main" val="1163254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8" name="Freeform: Shape 17">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19" name="Freeform: Shape 18">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20" name="Freeform: Shape 19">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EDEA1C-73F9-8F62-C81C-122A45FBDEDB}"/>
                  </a:ext>
                </a:extLst>
              </p:cNvPr>
              <p:cNvSpPr txBox="1"/>
              <p:nvPr/>
            </p:nvSpPr>
            <p:spPr>
              <a:xfrm>
                <a:off x="348312" y="1078128"/>
                <a:ext cx="9157635" cy="6055504"/>
              </a:xfrm>
              <a:prstGeom prst="rect">
                <a:avLst/>
              </a:prstGeom>
              <a:noFill/>
            </p:spPr>
            <p:txBody>
              <a:bodyPr wrap="square" rtlCol="1">
                <a:spAutoFit/>
              </a:bodyPr>
              <a:lstStyle/>
              <a:p>
                <a:pPr marL="342900" indent="-342900">
                  <a:lnSpc>
                    <a:spcPct val="150000"/>
                  </a:lnSpc>
                  <a:buFont typeface="Courier New" panose="02070309020205020404" pitchFamily="49" charset="0"/>
                  <a:buChar char="o"/>
                </a:pPr>
                <a:r>
                  <a:rPr lang="en-US" sz="2000" b="1" dirty="0">
                    <a:latin typeface="David" panose="020E0502060401010101" pitchFamily="34" charset="-79"/>
                    <a:cs typeface="David" panose="020E0502060401010101" pitchFamily="34" charset="-79"/>
                  </a:rPr>
                  <a:t>Definition:</a:t>
                </a:r>
              </a:p>
              <a:p>
                <a:pPr marL="800100" lvl="1" indent="-342900">
                  <a:lnSpc>
                    <a:spcPct val="150000"/>
                  </a:lnSpc>
                  <a:buFont typeface="Arial" panose="020B0604020202020204" pitchFamily="34" charset="0"/>
                  <a:buChar char="•"/>
                </a:pPr>
                <a:r>
                  <a:rPr lang="en-US" sz="2000" dirty="0">
                    <a:latin typeface="David" panose="020E0502060401010101" pitchFamily="34" charset="-79"/>
                    <a:cs typeface="David" panose="020E0502060401010101" pitchFamily="34" charset="-79"/>
                  </a:rPr>
                  <a:t>Elliptic curves are defined by the equation </a:t>
                </a:r>
                <a14:m>
                  <m:oMath xmlns:m="http://schemas.openxmlformats.org/officeDocument/2006/math">
                    <m:sSup>
                      <m:sSupPr>
                        <m:ctrlPr>
                          <a:rPr lang="en-US" sz="2000" b="0" i="1" dirty="0" smtClean="0">
                            <a:latin typeface="Cambria Math" panose="02040503050406030204" pitchFamily="18" charset="0"/>
                            <a:cs typeface="David" panose="020E0502060401010101" pitchFamily="34" charset="-79"/>
                          </a:rPr>
                        </m:ctrlPr>
                      </m:sSupPr>
                      <m:e>
                        <m:r>
                          <a:rPr lang="en-US" sz="2000" b="0" i="1" dirty="0" smtClean="0">
                            <a:latin typeface="Cambria Math" panose="02040503050406030204" pitchFamily="18" charset="0"/>
                            <a:cs typeface="David" panose="020E0502060401010101" pitchFamily="34" charset="-79"/>
                          </a:rPr>
                          <m:t>𝑦</m:t>
                        </m:r>
                      </m:e>
                      <m:sup>
                        <m:r>
                          <a:rPr lang="en-US" sz="2000" b="0" i="1" dirty="0" smtClean="0">
                            <a:latin typeface="Cambria Math" panose="02040503050406030204" pitchFamily="18" charset="0"/>
                            <a:cs typeface="David" panose="020E0502060401010101" pitchFamily="34" charset="-79"/>
                          </a:rPr>
                          <m:t>2</m:t>
                        </m:r>
                      </m:sup>
                    </m:sSup>
                    <m:r>
                      <a:rPr lang="en-US" sz="2000" b="0" i="1" dirty="0" smtClean="0">
                        <a:latin typeface="Cambria Math" panose="02040503050406030204" pitchFamily="18" charset="0"/>
                        <a:cs typeface="David" panose="020E0502060401010101" pitchFamily="34" charset="-79"/>
                      </a:rPr>
                      <m:t>=</m:t>
                    </m:r>
                    <m:sSup>
                      <m:sSupPr>
                        <m:ctrlPr>
                          <a:rPr lang="en-US" sz="2000" b="0" i="1" dirty="0" smtClean="0">
                            <a:latin typeface="Cambria Math" panose="02040503050406030204" pitchFamily="18" charset="0"/>
                            <a:cs typeface="David" panose="020E0502060401010101" pitchFamily="34" charset="-79"/>
                          </a:rPr>
                        </m:ctrlPr>
                      </m:sSupPr>
                      <m:e>
                        <m:r>
                          <a:rPr lang="en-US" sz="2000" b="0" i="1" dirty="0" smtClean="0">
                            <a:latin typeface="Cambria Math" panose="02040503050406030204" pitchFamily="18" charset="0"/>
                            <a:cs typeface="David" panose="020E0502060401010101" pitchFamily="34" charset="-79"/>
                          </a:rPr>
                          <m:t>𝑥</m:t>
                        </m:r>
                      </m:e>
                      <m:sup>
                        <m:r>
                          <a:rPr lang="en-US" sz="2000" b="0" i="1" dirty="0" smtClean="0">
                            <a:latin typeface="Cambria Math" panose="02040503050406030204" pitchFamily="18" charset="0"/>
                            <a:cs typeface="David" panose="020E0502060401010101" pitchFamily="34" charset="-79"/>
                          </a:rPr>
                          <m:t>3</m:t>
                        </m:r>
                      </m:sup>
                    </m:sSup>
                    <m:r>
                      <a:rPr lang="en-US" sz="2000" b="0" i="1" dirty="0" smtClean="0">
                        <a:latin typeface="Cambria Math" panose="02040503050406030204" pitchFamily="18" charset="0"/>
                        <a:cs typeface="David" panose="020E0502060401010101" pitchFamily="34" charset="-79"/>
                      </a:rPr>
                      <m:t>+</m:t>
                    </m:r>
                    <m:r>
                      <a:rPr lang="en-US" sz="2000" b="0" i="1" dirty="0" smtClean="0">
                        <a:latin typeface="Cambria Math" panose="02040503050406030204" pitchFamily="18" charset="0"/>
                        <a:cs typeface="David" panose="020E0502060401010101" pitchFamily="34" charset="-79"/>
                      </a:rPr>
                      <m:t>𝑎𝑥</m:t>
                    </m:r>
                    <m:r>
                      <a:rPr lang="en-US" sz="2000" b="0" i="1" dirty="0" smtClean="0">
                        <a:latin typeface="Cambria Math" panose="02040503050406030204" pitchFamily="18" charset="0"/>
                        <a:cs typeface="David" panose="020E0502060401010101" pitchFamily="34" charset="-79"/>
                      </a:rPr>
                      <m:t>+</m:t>
                    </m:r>
                    <m:r>
                      <a:rPr lang="en-US" sz="2000" b="0" i="1" dirty="0" smtClean="0">
                        <a:latin typeface="Cambria Math" panose="02040503050406030204" pitchFamily="18" charset="0"/>
                        <a:cs typeface="David" panose="020E0502060401010101" pitchFamily="34" charset="-79"/>
                      </a:rPr>
                      <m:t>𝑏</m:t>
                    </m:r>
                  </m:oMath>
                </a14:m>
                <a:r>
                  <a:rPr lang="en-US" sz="2000" dirty="0">
                    <a:latin typeface="David" panose="020E0502060401010101" pitchFamily="34" charset="-79"/>
                    <a:cs typeface="David" panose="020E0502060401010101" pitchFamily="34" charset="-79"/>
                  </a:rPr>
                  <a:t>, where </a:t>
                </a:r>
                <a14:m>
                  <m:oMath xmlns:m="http://schemas.openxmlformats.org/officeDocument/2006/math">
                    <m:r>
                      <a:rPr lang="en-US" sz="2000" b="0" i="1" smtClean="0">
                        <a:latin typeface="Cambria Math" panose="02040503050406030204" pitchFamily="18" charset="0"/>
                        <a:cs typeface="David" panose="020E0502060401010101" pitchFamily="34" charset="-79"/>
                      </a:rPr>
                      <m:t>𝑎</m:t>
                    </m:r>
                  </m:oMath>
                </a14:m>
                <a:r>
                  <a:rPr lang="en-US" sz="2000" dirty="0">
                    <a:latin typeface="David" panose="020E0502060401010101" pitchFamily="34" charset="-79"/>
                    <a:cs typeface="David" panose="020E0502060401010101" pitchFamily="34" charset="-79"/>
                  </a:rPr>
                  <a:t> and </a:t>
                </a:r>
                <a14:m>
                  <m:oMath xmlns:m="http://schemas.openxmlformats.org/officeDocument/2006/math">
                    <m:r>
                      <a:rPr lang="en-US" sz="2000" b="0" i="1" smtClean="0">
                        <a:latin typeface="Cambria Math" panose="02040503050406030204" pitchFamily="18" charset="0"/>
                        <a:cs typeface="David" panose="020E0502060401010101" pitchFamily="34" charset="-79"/>
                      </a:rPr>
                      <m:t>𝑏</m:t>
                    </m:r>
                  </m:oMath>
                </a14:m>
                <a:r>
                  <a:rPr lang="en-US" sz="2000" dirty="0">
                    <a:latin typeface="David" panose="020E0502060401010101" pitchFamily="34" charset="-79"/>
                    <a:cs typeface="David" panose="020E0502060401010101" pitchFamily="34" charset="-79"/>
                  </a:rPr>
                  <a:t> are constants.</a:t>
                </a:r>
                <a:endParaRPr lang="en-US" sz="2000" b="1" dirty="0">
                  <a:latin typeface="David" panose="020E0502060401010101" pitchFamily="34" charset="-79"/>
                  <a:cs typeface="David" panose="020E0502060401010101" pitchFamily="34" charset="-79"/>
                </a:endParaRPr>
              </a:p>
              <a:p>
                <a:pPr marL="800100" lvl="1" indent="-342900">
                  <a:lnSpc>
                    <a:spcPct val="150000"/>
                  </a:lnSpc>
                  <a:buFont typeface="Arial" panose="020B0604020202020204" pitchFamily="34" charset="0"/>
                  <a:buChar char="•"/>
                </a:pPr>
                <a:r>
                  <a:rPr lang="en-US" sz="2000" dirty="0">
                    <a:latin typeface="David" panose="020E0502060401010101" pitchFamily="34" charset="-79"/>
                    <a:cs typeface="David" panose="020E0502060401010101" pitchFamily="34" charset="-79"/>
                  </a:rPr>
                  <a:t>These curves have unique mathematical properties that make them useful in cryptography.</a:t>
                </a:r>
              </a:p>
              <a:p>
                <a:pPr marL="800100" lvl="1" indent="-342900">
                  <a:lnSpc>
                    <a:spcPct val="150000"/>
                  </a:lnSpc>
                  <a:buFont typeface="Arial" panose="020B0604020202020204" pitchFamily="34" charset="0"/>
                  <a:buChar char="•"/>
                </a:pPr>
                <a:endParaRPr lang="en-US" sz="2000" dirty="0">
                  <a:latin typeface="David" panose="020E0502060401010101" pitchFamily="34" charset="-79"/>
                  <a:cs typeface="David" panose="020E0502060401010101" pitchFamily="34" charset="-79"/>
                </a:endParaRPr>
              </a:p>
              <a:p>
                <a:pPr marL="342900" indent="-342900">
                  <a:lnSpc>
                    <a:spcPct val="150000"/>
                  </a:lnSpc>
                  <a:buFont typeface="Courier New" panose="02070309020205020404" pitchFamily="49" charset="0"/>
                  <a:buChar char="o"/>
                </a:pPr>
                <a:r>
                  <a:rPr lang="en-US" sz="2000" b="1" dirty="0">
                    <a:latin typeface="David" panose="020E0502060401010101" pitchFamily="34" charset="-79"/>
                    <a:cs typeface="David" panose="020E0502060401010101" pitchFamily="34" charset="-79"/>
                  </a:rPr>
                  <a:t>Key Properties:</a:t>
                </a:r>
              </a:p>
              <a:p>
                <a:pPr marL="800100" lvl="1" indent="-342900">
                  <a:lnSpc>
                    <a:spcPct val="150000"/>
                  </a:lnSpc>
                  <a:buFont typeface="Arial" panose="020B0604020202020204" pitchFamily="34" charset="0"/>
                  <a:buChar char="•"/>
                </a:pPr>
                <a:r>
                  <a:rPr lang="en-US" sz="2000" dirty="0">
                    <a:latin typeface="David" panose="020E0502060401010101" pitchFamily="34" charset="-79"/>
                    <a:cs typeface="David" panose="020E0502060401010101" pitchFamily="34" charset="-79"/>
                  </a:rPr>
                  <a:t>The difficulty of solving the Elliptic Curve Discrete Logarithm Problem (ECDLP) forms the basis of security.</a:t>
                </a:r>
              </a:p>
              <a:p>
                <a:pPr marL="800100" lvl="1" indent="-342900">
                  <a:lnSpc>
                    <a:spcPct val="150000"/>
                  </a:lnSpc>
                  <a:buFont typeface="Arial" panose="020B0604020202020204" pitchFamily="34" charset="0"/>
                  <a:buChar char="•"/>
                </a:pPr>
                <a:r>
                  <a:rPr lang="en-US" sz="2000" dirty="0">
                    <a:latin typeface="David" panose="020E0502060401010101" pitchFamily="34" charset="-79"/>
                    <a:cs typeface="David" panose="020E0502060401010101" pitchFamily="34" charset="-79"/>
                  </a:rPr>
                  <a:t>Smaller key sizes compared to other cryptographic systems provide equivalent security levels, leading to faster computations and reduced storage requirements.</a:t>
                </a:r>
              </a:p>
              <a:p>
                <a:pPr lvl="1">
                  <a:lnSpc>
                    <a:spcPct val="150000"/>
                  </a:lnSpc>
                </a:pPr>
                <a:endParaRPr lang="en-US" sz="2000" dirty="0">
                  <a:latin typeface="David" panose="020E0502060401010101" pitchFamily="34" charset="-79"/>
                  <a:cs typeface="David" panose="020E0502060401010101" pitchFamily="34" charset="-79"/>
                </a:endParaRPr>
              </a:p>
              <a:p>
                <a:pPr marL="800100" lvl="1" indent="-342900">
                  <a:lnSpc>
                    <a:spcPct val="150000"/>
                  </a:lnSpc>
                  <a:buFont typeface="Arial" panose="020B0604020202020204" pitchFamily="34" charset="0"/>
                  <a:buChar char="•"/>
                </a:pPr>
                <a:endParaRPr lang="en-US" sz="2000" dirty="0">
                  <a:latin typeface="David" panose="020E0502060401010101" pitchFamily="34" charset="-79"/>
                  <a:cs typeface="David" panose="020E0502060401010101" pitchFamily="34" charset="-79"/>
                </a:endParaRPr>
              </a:p>
            </p:txBody>
          </p:sp>
        </mc:Choice>
        <mc:Fallback xmlns="">
          <p:sp>
            <p:nvSpPr>
              <p:cNvPr id="3" name="TextBox 2">
                <a:extLst>
                  <a:ext uri="{FF2B5EF4-FFF2-40B4-BE49-F238E27FC236}">
                    <a16:creationId xmlns:a16="http://schemas.microsoft.com/office/drawing/2014/main" id="{A6EDEA1C-73F9-8F62-C81C-122A45FBDEDB}"/>
                  </a:ext>
                </a:extLst>
              </p:cNvPr>
              <p:cNvSpPr txBox="1">
                <a:spLocks noRot="1" noChangeAspect="1" noMove="1" noResize="1" noEditPoints="1" noAdjustHandles="1" noChangeArrowheads="1" noChangeShapeType="1" noTextEdit="1"/>
              </p:cNvSpPr>
              <p:nvPr/>
            </p:nvSpPr>
            <p:spPr>
              <a:xfrm>
                <a:off x="348312" y="1078128"/>
                <a:ext cx="9157635" cy="6055504"/>
              </a:xfrm>
              <a:prstGeom prst="rect">
                <a:avLst/>
              </a:prstGeom>
              <a:blipFill>
                <a:blip r:embed="rId3"/>
                <a:stretch>
                  <a:fillRect l="-599" r="-932"/>
                </a:stretch>
              </a:blipFill>
            </p:spPr>
            <p:txBody>
              <a:bodyPr/>
              <a:lstStyle/>
              <a:p>
                <a:r>
                  <a:rPr lang="he-IL">
                    <a:noFill/>
                  </a:rPr>
                  <a:t> </a:t>
                </a:r>
              </a:p>
            </p:txBody>
          </p:sp>
        </mc:Fallback>
      </mc:AlternateContent>
      <p:sp>
        <p:nvSpPr>
          <p:cNvPr id="39" name="TextBox 38">
            <a:extLst>
              <a:ext uri="{FF2B5EF4-FFF2-40B4-BE49-F238E27FC236}">
                <a16:creationId xmlns:a16="http://schemas.microsoft.com/office/drawing/2014/main" id="{D55C482C-CAB8-4B6F-F6A4-AE24CD4B2CF7}"/>
              </a:ext>
            </a:extLst>
          </p:cNvPr>
          <p:cNvSpPr txBox="1"/>
          <p:nvPr/>
        </p:nvSpPr>
        <p:spPr>
          <a:xfrm>
            <a:off x="1987465" y="281609"/>
            <a:ext cx="8073958" cy="1297115"/>
          </a:xfrm>
          <a:prstGeom prst="rect">
            <a:avLst/>
          </a:prstGeom>
        </p:spPr>
        <p:txBody>
          <a:bodyPr vert="horz" lIns="91440" tIns="45720" rIns="91440" bIns="45720" rtlCol="0" anchor="t">
            <a:normAutofit/>
          </a:bodyPr>
          <a:lstStyle/>
          <a:p>
            <a:pPr algn="ctr">
              <a:lnSpc>
                <a:spcPct val="90000"/>
              </a:lnSpc>
              <a:spcBef>
                <a:spcPct val="0"/>
              </a:spcBef>
              <a:spcAft>
                <a:spcPts val="600"/>
              </a:spcAft>
            </a:pPr>
            <a:r>
              <a:rPr lang="en-US" sz="5400" dirty="0">
                <a:solidFill>
                  <a:schemeClr val="accent1">
                    <a:lumMod val="75000"/>
                  </a:schemeClr>
                </a:solidFill>
                <a:latin typeface="David" panose="020E0502060401010101" pitchFamily="34" charset="-79"/>
                <a:ea typeface="+mj-ea"/>
                <a:cs typeface="David" panose="020E0502060401010101" pitchFamily="34" charset="-79"/>
              </a:rPr>
              <a:t>Basics of Elliptic Curves</a:t>
            </a:r>
            <a:endParaRPr lang="en-US" sz="5400" kern="1200" dirty="0">
              <a:solidFill>
                <a:schemeClr val="accent1">
                  <a:lumMod val="75000"/>
                </a:schemeClr>
              </a:solidFill>
              <a:latin typeface="David" panose="020E0502060401010101" pitchFamily="34" charset="-79"/>
              <a:ea typeface="+mj-ea"/>
              <a:cs typeface="David" panose="020E0502060401010101" pitchFamily="34" charset="-79"/>
            </a:endParaRPr>
          </a:p>
        </p:txBody>
      </p:sp>
      <p:pic>
        <p:nvPicPr>
          <p:cNvPr id="7" name="Picture 6" descr="A graph of a graph of a graph&#10;&#10;Description automatically generated">
            <a:extLst>
              <a:ext uri="{FF2B5EF4-FFF2-40B4-BE49-F238E27FC236}">
                <a16:creationId xmlns:a16="http://schemas.microsoft.com/office/drawing/2014/main" id="{32DE2601-52B4-36E8-81FA-60E7A04697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9506" y="2691425"/>
            <a:ext cx="2612189" cy="2612189"/>
          </a:xfrm>
          <a:prstGeom prst="rect">
            <a:avLst/>
          </a:prstGeom>
        </p:spPr>
      </p:pic>
    </p:spTree>
    <p:extLst>
      <p:ext uri="{BB962C8B-B14F-4D97-AF65-F5344CB8AC3E}">
        <p14:creationId xmlns:p14="http://schemas.microsoft.com/office/powerpoint/2010/main" val="212002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8" name="Freeform: Shape 17">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19" name="Freeform: Shape 18">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20" name="Freeform: Shape 19">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94FEEDE-80E0-BD17-2829-312B04C4ADD4}"/>
                  </a:ext>
                </a:extLst>
              </p:cNvPr>
              <p:cNvSpPr txBox="1"/>
              <p:nvPr/>
            </p:nvSpPr>
            <p:spPr>
              <a:xfrm>
                <a:off x="508000" y="2914237"/>
                <a:ext cx="10350499" cy="3108543"/>
              </a:xfrm>
              <a:prstGeom prst="rect">
                <a:avLst/>
              </a:prstGeom>
              <a:noFill/>
            </p:spPr>
            <p:txBody>
              <a:bodyPr wrap="square" rtlCol="1">
                <a:spAutoFit/>
              </a:bodyPr>
              <a:lstStyle/>
              <a:p>
                <a:pPr>
                  <a:spcAft>
                    <a:spcPts val="600"/>
                  </a:spcAft>
                </a:pPr>
                <a:r>
                  <a:rPr lang="en-US" sz="2200" b="1" i="0" u="sng" dirty="0">
                    <a:latin typeface="David" panose="020E0502060401010101" pitchFamily="34" charset="-79"/>
                    <a:cs typeface="David" panose="020E0502060401010101" pitchFamily="34" charset="-79"/>
                  </a:rPr>
                  <a:t>Generator Point </a:t>
                </a:r>
                <a14:m>
                  <m:oMath xmlns:m="http://schemas.openxmlformats.org/officeDocument/2006/math">
                    <m:r>
                      <a:rPr lang="en-US" sz="2200" b="1" i="1" u="sng" smtClean="0">
                        <a:latin typeface="Cambria Math" panose="02040503050406030204" pitchFamily="18" charset="0"/>
                        <a:cs typeface="David" panose="020E0502060401010101" pitchFamily="34" charset="-79"/>
                      </a:rPr>
                      <m:t>𝑮</m:t>
                    </m:r>
                  </m:oMath>
                </a14:m>
                <a:endParaRPr lang="en-US" sz="2200" b="1" i="1" u="sng" dirty="0">
                  <a:latin typeface="David" panose="020E0502060401010101" pitchFamily="34" charset="-79"/>
                  <a:cs typeface="David" panose="020E0502060401010101" pitchFamily="34" charset="-79"/>
                </a:endParaRPr>
              </a:p>
              <a:p>
                <a:pPr>
                  <a:spcAft>
                    <a:spcPts val="600"/>
                  </a:spcAft>
                </a:pPr>
                <a:r>
                  <a:rPr lang="en-US" sz="2200" i="0" dirty="0">
                    <a:latin typeface="David" panose="020E0502060401010101" pitchFamily="34" charset="-79"/>
                    <a:cs typeface="David" panose="020E0502060401010101" pitchFamily="34" charset="-79"/>
                  </a:rPr>
                  <a:t> </a:t>
                </a:r>
                <a:r>
                  <a:rPr lang="en-US" sz="2200" b="0" i="0" dirty="0">
                    <a:latin typeface="David" panose="020E0502060401010101" pitchFamily="34" charset="-79"/>
                    <a:cs typeface="David" panose="020E0502060401010101" pitchFamily="34" charset="-79"/>
                  </a:rPr>
                  <a:t>A</a:t>
                </a:r>
                <a:r>
                  <a:rPr lang="en-US" sz="2200" i="0" dirty="0">
                    <a:latin typeface="David" panose="020E0502060401010101" pitchFamily="34" charset="-79"/>
                    <a:cs typeface="David" panose="020E0502060401010101" pitchFamily="34" charset="-79"/>
                  </a:rPr>
                  <a:t> generator point </a:t>
                </a:r>
                <a14:m>
                  <m:oMath xmlns:m="http://schemas.openxmlformats.org/officeDocument/2006/math">
                    <m:r>
                      <a:rPr lang="en-US" sz="2200" b="0" i="1" smtClean="0">
                        <a:latin typeface="Cambria Math" panose="02040503050406030204" pitchFamily="18" charset="0"/>
                        <a:cs typeface="David" panose="020E0502060401010101" pitchFamily="34" charset="-79"/>
                      </a:rPr>
                      <m:t>𝐺</m:t>
                    </m:r>
                  </m:oMath>
                </a14:m>
                <a:r>
                  <a:rPr lang="en-US" sz="2200" i="0" dirty="0">
                    <a:latin typeface="David" panose="020E0502060401010101" pitchFamily="34" charset="-79"/>
                    <a:cs typeface="David" panose="020E0502060401010101" pitchFamily="34" charset="-79"/>
                  </a:rPr>
                  <a:t> is a point on the curve from which all other points on the curve can be generated through scalar multiplication. </a:t>
                </a:r>
              </a:p>
              <a:p>
                <a:pPr>
                  <a:spcAft>
                    <a:spcPts val="600"/>
                  </a:spcAft>
                </a:pPr>
                <a:r>
                  <a:rPr lang="en-US" sz="2200" b="1" i="0" dirty="0">
                    <a:latin typeface="David" panose="020E0502060401010101" pitchFamily="34" charset="-79"/>
                    <a:cs typeface="David" panose="020E0502060401010101" pitchFamily="34" charset="-79"/>
                  </a:rPr>
                  <a:t>It has two key properties:</a:t>
                </a:r>
              </a:p>
              <a:p>
                <a:pPr marL="285750" indent="-285750">
                  <a:spcAft>
                    <a:spcPts val="600"/>
                  </a:spcAft>
                  <a:buFont typeface="Courier New" panose="02070309020205020404" pitchFamily="49" charset="0"/>
                  <a:buChar char="o"/>
                </a:pPr>
                <a:r>
                  <a:rPr lang="en-US" sz="2200" dirty="0">
                    <a:latin typeface="David" panose="020E0502060401010101" pitchFamily="34" charset="-79"/>
                    <a:cs typeface="David" panose="020E0502060401010101" pitchFamily="34" charset="-79"/>
                  </a:rPr>
                  <a:t>It lies on the curve: The coordinates </a:t>
                </a:r>
                <a14:m>
                  <m:oMath xmlns:m="http://schemas.openxmlformats.org/officeDocument/2006/math">
                    <m:r>
                      <a:rPr lang="en-US" sz="2200" i="1" dirty="0" smtClean="0">
                        <a:latin typeface="Cambria Math" panose="02040503050406030204" pitchFamily="18" charset="0"/>
                        <a:cs typeface="David" panose="020E0502060401010101" pitchFamily="34" charset="-79"/>
                      </a:rPr>
                      <m:t>(</m:t>
                    </m:r>
                    <m:r>
                      <a:rPr lang="en-US" sz="2200" i="1" dirty="0" smtClean="0">
                        <a:latin typeface="Cambria Math" panose="02040503050406030204" pitchFamily="18" charset="0"/>
                        <a:cs typeface="David" panose="020E0502060401010101" pitchFamily="34" charset="-79"/>
                      </a:rPr>
                      <m:t>𝐺𝑥</m:t>
                    </m:r>
                    <m:r>
                      <a:rPr lang="en-US" sz="2200" i="1" dirty="0" smtClean="0">
                        <a:latin typeface="Cambria Math" panose="02040503050406030204" pitchFamily="18" charset="0"/>
                        <a:cs typeface="David" panose="020E0502060401010101" pitchFamily="34" charset="-79"/>
                      </a:rPr>
                      <m:t>,</m:t>
                    </m:r>
                    <m:r>
                      <a:rPr lang="en-US" sz="2200" i="1" dirty="0" smtClean="0">
                        <a:latin typeface="Cambria Math" panose="02040503050406030204" pitchFamily="18" charset="0"/>
                        <a:cs typeface="David" panose="020E0502060401010101" pitchFamily="34" charset="-79"/>
                      </a:rPr>
                      <m:t>𝐺𝑦</m:t>
                    </m:r>
                    <m:r>
                      <a:rPr lang="en-US" sz="2200" i="1" dirty="0" smtClean="0">
                        <a:latin typeface="Cambria Math" panose="02040503050406030204" pitchFamily="18" charset="0"/>
                        <a:cs typeface="David" panose="020E0502060401010101" pitchFamily="34" charset="-79"/>
                      </a:rPr>
                      <m:t>)</m:t>
                    </m:r>
                  </m:oMath>
                </a14:m>
                <a:r>
                  <a:rPr lang="en-US" sz="2200" dirty="0">
                    <a:latin typeface="David" panose="020E0502060401010101" pitchFamily="34" charset="-79"/>
                    <a:cs typeface="David" panose="020E0502060401010101" pitchFamily="34" charset="-79"/>
                  </a:rPr>
                  <a:t> must satisfy the curve equation.</a:t>
                </a:r>
              </a:p>
              <a:p>
                <a:pPr marL="285750" indent="-285750">
                  <a:spcAft>
                    <a:spcPts val="600"/>
                  </a:spcAft>
                  <a:buFont typeface="Courier New" panose="02070309020205020404" pitchFamily="49" charset="0"/>
                  <a:buChar char="o"/>
                </a:pPr>
                <a:r>
                  <a:rPr lang="en-US" sz="2200" dirty="0">
                    <a:latin typeface="David" panose="020E0502060401010101" pitchFamily="34" charset="-79"/>
                    <a:cs typeface="David" panose="020E0502060401010101" pitchFamily="34" charset="-79"/>
                  </a:rPr>
                  <a:t>It generates the entire group of points on the curve: When </a:t>
                </a:r>
                <a14:m>
                  <m:oMath xmlns:m="http://schemas.openxmlformats.org/officeDocument/2006/math">
                    <m:r>
                      <a:rPr lang="en-US" sz="2200" i="1" dirty="0" smtClean="0">
                        <a:latin typeface="Cambria Math" panose="02040503050406030204" pitchFamily="18" charset="0"/>
                        <a:cs typeface="David" panose="020E0502060401010101" pitchFamily="34" charset="-79"/>
                      </a:rPr>
                      <m:t>𝐺</m:t>
                    </m:r>
                  </m:oMath>
                </a14:m>
                <a:r>
                  <a:rPr lang="en-US" sz="2200" dirty="0">
                    <a:latin typeface="David" panose="020E0502060401010101" pitchFamily="34" charset="-79"/>
                    <a:cs typeface="David" panose="020E0502060401010101" pitchFamily="34" charset="-79"/>
                  </a:rPr>
                  <a:t> is repeatedly added to itself, it should produce every point on the curve exactly once before repeating. This means </a:t>
                </a:r>
                <a14:m>
                  <m:oMath xmlns:m="http://schemas.openxmlformats.org/officeDocument/2006/math">
                    <m:r>
                      <a:rPr lang="en-US" sz="2200" i="1" dirty="0" smtClean="0">
                        <a:latin typeface="Cambria Math" panose="02040503050406030204" pitchFamily="18" charset="0"/>
                        <a:cs typeface="David" panose="020E0502060401010101" pitchFamily="34" charset="-79"/>
                      </a:rPr>
                      <m:t>𝐺</m:t>
                    </m:r>
                  </m:oMath>
                </a14:m>
                <a:r>
                  <a:rPr lang="en-US" sz="2200" dirty="0">
                    <a:latin typeface="David" panose="020E0502060401010101" pitchFamily="34" charset="-79"/>
                    <a:cs typeface="David" panose="020E0502060401010101" pitchFamily="34" charset="-79"/>
                  </a:rPr>
                  <a:t> generates a cyclic subgroup of maximum possible order.</a:t>
                </a:r>
              </a:p>
            </p:txBody>
          </p:sp>
        </mc:Choice>
        <mc:Fallback xmlns="">
          <p:sp>
            <p:nvSpPr>
              <p:cNvPr id="4" name="TextBox 3">
                <a:extLst>
                  <a:ext uri="{FF2B5EF4-FFF2-40B4-BE49-F238E27FC236}">
                    <a16:creationId xmlns:a16="http://schemas.microsoft.com/office/drawing/2014/main" id="{194FEEDE-80E0-BD17-2829-312B04C4ADD4}"/>
                  </a:ext>
                </a:extLst>
              </p:cNvPr>
              <p:cNvSpPr txBox="1">
                <a:spLocks noRot="1" noChangeAspect="1" noMove="1" noResize="1" noEditPoints="1" noAdjustHandles="1" noChangeArrowheads="1" noChangeShapeType="1" noTextEdit="1"/>
              </p:cNvSpPr>
              <p:nvPr/>
            </p:nvSpPr>
            <p:spPr>
              <a:xfrm>
                <a:off x="508000" y="2914237"/>
                <a:ext cx="10350499" cy="3108543"/>
              </a:xfrm>
              <a:prstGeom prst="rect">
                <a:avLst/>
              </a:prstGeom>
              <a:blipFill>
                <a:blip r:embed="rId3"/>
                <a:stretch>
                  <a:fillRect l="-766" t="-1373" r="-883" b="-2941"/>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57F4C8C-77BA-8AAA-FEC9-316BBD3B4C40}"/>
                  </a:ext>
                </a:extLst>
              </p:cNvPr>
              <p:cNvSpPr txBox="1"/>
              <p:nvPr/>
            </p:nvSpPr>
            <p:spPr>
              <a:xfrm>
                <a:off x="516120" y="874819"/>
                <a:ext cx="6837322" cy="523220"/>
              </a:xfrm>
              <a:prstGeom prst="rect">
                <a:avLst/>
              </a:prstGeom>
              <a:noFill/>
            </p:spPr>
            <p:txBody>
              <a:bodyPr wrap="square" rtlCol="1">
                <a:spAutoFit/>
              </a:bodyPr>
              <a:lstStyle/>
              <a:p>
                <a:pPr>
                  <a:spcAft>
                    <a:spcPts val="600"/>
                  </a:spcAft>
                </a:pPr>
                <a:r>
                  <a:rPr lang="en-US" sz="2800" dirty="0">
                    <a:latin typeface="David" panose="020E0502060401010101" pitchFamily="34" charset="-79"/>
                    <a:cs typeface="David" panose="020E0502060401010101" pitchFamily="34" charset="-79"/>
                  </a:rPr>
                  <a:t>Elliptic Curve:		 </a:t>
                </a:r>
                <a14:m>
                  <m:oMath xmlns:m="http://schemas.openxmlformats.org/officeDocument/2006/math">
                    <m:sSup>
                      <m:sSupPr>
                        <m:ctrlPr>
                          <a:rPr lang="en-US" sz="2800" i="1" dirty="0">
                            <a:latin typeface="Cambria Math" panose="02040503050406030204" pitchFamily="18" charset="0"/>
                            <a:cs typeface="David" panose="020E0502060401010101" pitchFamily="34" charset="-79"/>
                          </a:rPr>
                        </m:ctrlPr>
                      </m:sSupPr>
                      <m:e>
                        <m:r>
                          <a:rPr lang="en-US" sz="2800" i="1" dirty="0">
                            <a:latin typeface="Cambria Math" panose="02040503050406030204" pitchFamily="18" charset="0"/>
                            <a:cs typeface="David" panose="020E0502060401010101" pitchFamily="34" charset="-79"/>
                          </a:rPr>
                          <m:t>𝑦</m:t>
                        </m:r>
                      </m:e>
                      <m:sup>
                        <m:r>
                          <a:rPr lang="en-US" sz="2800" i="1" dirty="0">
                            <a:latin typeface="Cambria Math" panose="02040503050406030204" pitchFamily="18" charset="0"/>
                            <a:cs typeface="David" panose="020E0502060401010101" pitchFamily="34" charset="-79"/>
                          </a:rPr>
                          <m:t>2</m:t>
                        </m:r>
                      </m:sup>
                    </m:sSup>
                    <m:r>
                      <a:rPr lang="en-US" sz="2800" i="1" dirty="0">
                        <a:latin typeface="Cambria Math" panose="02040503050406030204" pitchFamily="18" charset="0"/>
                        <a:cs typeface="David" panose="020E0502060401010101" pitchFamily="34" charset="-79"/>
                      </a:rPr>
                      <m:t>=</m:t>
                    </m:r>
                    <m:sSup>
                      <m:sSupPr>
                        <m:ctrlPr>
                          <a:rPr lang="en-US" sz="2800" i="1" dirty="0">
                            <a:latin typeface="Cambria Math" panose="02040503050406030204" pitchFamily="18" charset="0"/>
                            <a:cs typeface="David" panose="020E0502060401010101" pitchFamily="34" charset="-79"/>
                          </a:rPr>
                        </m:ctrlPr>
                      </m:sSupPr>
                      <m:e>
                        <m:r>
                          <a:rPr lang="en-US" sz="2800" i="1" dirty="0">
                            <a:latin typeface="Cambria Math" panose="02040503050406030204" pitchFamily="18" charset="0"/>
                            <a:cs typeface="David" panose="020E0502060401010101" pitchFamily="34" charset="-79"/>
                          </a:rPr>
                          <m:t>𝑥</m:t>
                        </m:r>
                      </m:e>
                      <m:sup>
                        <m:r>
                          <a:rPr lang="en-US" sz="2800" i="1" dirty="0">
                            <a:latin typeface="Cambria Math" panose="02040503050406030204" pitchFamily="18" charset="0"/>
                            <a:cs typeface="David" panose="020E0502060401010101" pitchFamily="34" charset="-79"/>
                          </a:rPr>
                          <m:t>3</m:t>
                        </m:r>
                      </m:sup>
                    </m:sSup>
                    <m:r>
                      <a:rPr lang="en-US" sz="2800" i="1" dirty="0">
                        <a:latin typeface="Cambria Math" panose="02040503050406030204" pitchFamily="18" charset="0"/>
                        <a:cs typeface="David" panose="020E0502060401010101" pitchFamily="34" charset="-79"/>
                      </a:rPr>
                      <m:t>+</m:t>
                    </m:r>
                    <m:r>
                      <a:rPr lang="en-US" sz="2800" i="1" dirty="0">
                        <a:latin typeface="Cambria Math" panose="02040503050406030204" pitchFamily="18" charset="0"/>
                        <a:cs typeface="David" panose="020E0502060401010101" pitchFamily="34" charset="-79"/>
                      </a:rPr>
                      <m:t>𝑎𝑥</m:t>
                    </m:r>
                    <m:r>
                      <a:rPr lang="en-US" sz="2800" i="1" dirty="0">
                        <a:latin typeface="Cambria Math" panose="02040503050406030204" pitchFamily="18" charset="0"/>
                        <a:cs typeface="David" panose="020E0502060401010101" pitchFamily="34" charset="-79"/>
                      </a:rPr>
                      <m:t>+</m:t>
                    </m:r>
                    <m:r>
                      <a:rPr lang="en-US" sz="2800" i="1" dirty="0">
                        <a:latin typeface="Cambria Math" panose="02040503050406030204" pitchFamily="18" charset="0"/>
                        <a:cs typeface="David" panose="020E0502060401010101" pitchFamily="34" charset="-79"/>
                      </a:rPr>
                      <m:t>𝑏</m:t>
                    </m:r>
                  </m:oMath>
                </a14:m>
                <a:endParaRPr lang="he-IL" sz="2800" dirty="0">
                  <a:latin typeface="David" panose="020E0502060401010101" pitchFamily="34" charset="-79"/>
                  <a:cs typeface="David" panose="020E0502060401010101" pitchFamily="34" charset="-79"/>
                </a:endParaRPr>
              </a:p>
            </p:txBody>
          </p:sp>
        </mc:Choice>
        <mc:Fallback xmlns="">
          <p:sp>
            <p:nvSpPr>
              <p:cNvPr id="6" name="TextBox 5">
                <a:extLst>
                  <a:ext uri="{FF2B5EF4-FFF2-40B4-BE49-F238E27FC236}">
                    <a16:creationId xmlns:a16="http://schemas.microsoft.com/office/drawing/2014/main" id="{957F4C8C-77BA-8AAA-FEC9-316BBD3B4C40}"/>
                  </a:ext>
                </a:extLst>
              </p:cNvPr>
              <p:cNvSpPr txBox="1">
                <a:spLocks noRot="1" noChangeAspect="1" noMove="1" noResize="1" noEditPoints="1" noAdjustHandles="1" noChangeArrowheads="1" noChangeShapeType="1" noTextEdit="1"/>
              </p:cNvSpPr>
              <p:nvPr/>
            </p:nvSpPr>
            <p:spPr>
              <a:xfrm>
                <a:off x="516120" y="874819"/>
                <a:ext cx="6837322" cy="523220"/>
              </a:xfrm>
              <a:prstGeom prst="rect">
                <a:avLst/>
              </a:prstGeom>
              <a:blipFill>
                <a:blip r:embed="rId4"/>
                <a:stretch>
                  <a:fillRect l="-1873" t="-12941" b="-32941"/>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17392F1-116E-903D-787F-EAABEB8CE5F7}"/>
                  </a:ext>
                </a:extLst>
              </p:cNvPr>
              <p:cNvSpPr txBox="1"/>
              <p:nvPr/>
            </p:nvSpPr>
            <p:spPr>
              <a:xfrm>
                <a:off x="482269" y="2019456"/>
                <a:ext cx="8115759" cy="557204"/>
              </a:xfrm>
              <a:prstGeom prst="rect">
                <a:avLst/>
              </a:prstGeom>
              <a:noFill/>
            </p:spPr>
            <p:txBody>
              <a:bodyPr wrap="square" rtlCol="1">
                <a:spAutoFit/>
              </a:bodyPr>
              <a:lstStyle/>
              <a:p>
                <a:pPr>
                  <a:spcAft>
                    <a:spcPts val="600"/>
                  </a:spcAft>
                </a:pPr>
                <a:r>
                  <a:rPr lang="en-US" sz="2800" dirty="0">
                    <a:latin typeface="David" panose="020E0502060401010101" pitchFamily="34" charset="-79"/>
                    <a:cs typeface="David" panose="020E0502060401010101" pitchFamily="34" charset="-79"/>
                  </a:rPr>
                  <a:t>b</a:t>
                </a:r>
                <a:r>
                  <a:rPr lang="en-US" sz="2800" b="0" dirty="0">
                    <a:latin typeface="David" panose="020E0502060401010101" pitchFamily="34" charset="-79"/>
                    <a:cs typeface="David" panose="020E0502060401010101" pitchFamily="34" charset="-79"/>
                  </a:rPr>
                  <a:t>ase point </a:t>
                </a:r>
                <a14:m>
                  <m:oMath xmlns:m="http://schemas.openxmlformats.org/officeDocument/2006/math">
                    <m:r>
                      <a:rPr lang="en-US" sz="2800" b="0" i="1" smtClean="0">
                        <a:latin typeface="Cambria Math" panose="02040503050406030204" pitchFamily="18" charset="0"/>
                        <a:cs typeface="David" panose="020E0502060401010101" pitchFamily="34" charset="-79"/>
                      </a:rPr>
                      <m:t>𝐺</m:t>
                    </m:r>
                  </m:oMath>
                </a14:m>
                <a:r>
                  <a:rPr lang="en-US" sz="2800" b="0" i="0" dirty="0">
                    <a:latin typeface="David "/>
                    <a:cs typeface="David" panose="020E0502060401010101" pitchFamily="34" charset="-79"/>
                  </a:rPr>
                  <a:t> : generator:		</a:t>
                </a:r>
                <a14:m>
                  <m:oMath xmlns:m="http://schemas.openxmlformats.org/officeDocument/2006/math">
                    <m:r>
                      <a:rPr lang="en-US" sz="2800" b="0" i="1" smtClean="0">
                        <a:latin typeface="Cambria Math" panose="02040503050406030204" pitchFamily="18" charset="0"/>
                        <a:cs typeface="David" panose="020E0502060401010101" pitchFamily="34" charset="-79"/>
                      </a:rPr>
                      <m:t> (</m:t>
                    </m:r>
                    <m:sSub>
                      <m:sSubPr>
                        <m:ctrlPr>
                          <a:rPr lang="en-US" sz="2800" b="0" i="1" smtClean="0">
                            <a:latin typeface="Cambria Math" panose="02040503050406030204" pitchFamily="18" charset="0"/>
                            <a:cs typeface="David" panose="020E0502060401010101" pitchFamily="34" charset="-79"/>
                          </a:rPr>
                        </m:ctrlPr>
                      </m:sSubPr>
                      <m:e>
                        <m:r>
                          <a:rPr lang="en-US" sz="2800" b="0" i="1" smtClean="0">
                            <a:latin typeface="Cambria Math" panose="02040503050406030204" pitchFamily="18" charset="0"/>
                            <a:cs typeface="David" panose="020E0502060401010101" pitchFamily="34" charset="-79"/>
                          </a:rPr>
                          <m:t>𝐺</m:t>
                        </m:r>
                      </m:e>
                      <m:sub>
                        <m:r>
                          <a:rPr lang="en-US" sz="2800" b="0" i="1" smtClean="0">
                            <a:latin typeface="Cambria Math" panose="02040503050406030204" pitchFamily="18" charset="0"/>
                            <a:cs typeface="David" panose="020E0502060401010101" pitchFamily="34" charset="-79"/>
                          </a:rPr>
                          <m:t>𝑋</m:t>
                        </m:r>
                      </m:sub>
                    </m:sSub>
                    <m:r>
                      <a:rPr lang="en-US" sz="2800" b="0" i="1" smtClean="0">
                        <a:latin typeface="Cambria Math" panose="02040503050406030204" pitchFamily="18" charset="0"/>
                        <a:cs typeface="David" panose="020E0502060401010101" pitchFamily="34" charset="-79"/>
                      </a:rPr>
                      <m:t> , </m:t>
                    </m:r>
                    <m:sSub>
                      <m:sSubPr>
                        <m:ctrlPr>
                          <a:rPr lang="en-US" sz="2800" b="0" i="1" smtClean="0">
                            <a:latin typeface="Cambria Math" panose="02040503050406030204" pitchFamily="18" charset="0"/>
                            <a:cs typeface="David" panose="020E0502060401010101" pitchFamily="34" charset="-79"/>
                          </a:rPr>
                        </m:ctrlPr>
                      </m:sSubPr>
                      <m:e>
                        <m:r>
                          <a:rPr lang="en-US" sz="2800" b="0" i="1" smtClean="0">
                            <a:latin typeface="Cambria Math" panose="02040503050406030204" pitchFamily="18" charset="0"/>
                            <a:cs typeface="David" panose="020E0502060401010101" pitchFamily="34" charset="-79"/>
                          </a:rPr>
                          <m:t>𝐺</m:t>
                        </m:r>
                      </m:e>
                      <m:sub>
                        <m:r>
                          <a:rPr lang="en-US" sz="2800" b="0" i="1" smtClean="0">
                            <a:latin typeface="Cambria Math" panose="02040503050406030204" pitchFamily="18" charset="0"/>
                            <a:cs typeface="David" panose="020E0502060401010101" pitchFamily="34" charset="-79"/>
                          </a:rPr>
                          <m:t>𝑦</m:t>
                        </m:r>
                      </m:sub>
                    </m:sSub>
                    <m:r>
                      <a:rPr lang="en-US" sz="2800" b="0" i="1" smtClean="0">
                        <a:latin typeface="Cambria Math" panose="02040503050406030204" pitchFamily="18" charset="0"/>
                        <a:cs typeface="David" panose="020E0502060401010101" pitchFamily="34" charset="-79"/>
                      </a:rPr>
                      <m:t>)</m:t>
                    </m:r>
                  </m:oMath>
                </a14:m>
                <a:endParaRPr lang="he-IL" sz="2800" dirty="0">
                  <a:latin typeface="David" panose="020E0502060401010101" pitchFamily="34" charset="-79"/>
                  <a:cs typeface="David" panose="020E0502060401010101" pitchFamily="34" charset="-79"/>
                </a:endParaRPr>
              </a:p>
            </p:txBody>
          </p:sp>
        </mc:Choice>
        <mc:Fallback xmlns="">
          <p:sp>
            <p:nvSpPr>
              <p:cNvPr id="7" name="TextBox 6">
                <a:extLst>
                  <a:ext uri="{FF2B5EF4-FFF2-40B4-BE49-F238E27FC236}">
                    <a16:creationId xmlns:a16="http://schemas.microsoft.com/office/drawing/2014/main" id="{017392F1-116E-903D-787F-EAABEB8CE5F7}"/>
                  </a:ext>
                </a:extLst>
              </p:cNvPr>
              <p:cNvSpPr txBox="1">
                <a:spLocks noRot="1" noChangeAspect="1" noMove="1" noResize="1" noEditPoints="1" noAdjustHandles="1" noChangeArrowheads="1" noChangeShapeType="1" noTextEdit="1"/>
              </p:cNvSpPr>
              <p:nvPr/>
            </p:nvSpPr>
            <p:spPr>
              <a:xfrm>
                <a:off x="482269" y="2019456"/>
                <a:ext cx="8115759" cy="557204"/>
              </a:xfrm>
              <a:prstGeom prst="rect">
                <a:avLst/>
              </a:prstGeom>
              <a:blipFill>
                <a:blip r:embed="rId5"/>
                <a:stretch>
                  <a:fillRect l="-1503" t="-8696" b="-25000"/>
                </a:stretch>
              </a:blipFill>
            </p:spPr>
            <p:txBody>
              <a:bodyPr/>
              <a:lstStyle/>
              <a:p>
                <a:r>
                  <a:rPr lang="he-IL">
                    <a:noFill/>
                  </a:rPr>
                  <a:t> </a:t>
                </a:r>
              </a:p>
            </p:txBody>
          </p:sp>
        </mc:Fallback>
      </mc:AlternateContent>
      <p:sp>
        <p:nvSpPr>
          <p:cNvPr id="3" name="TextBox 2">
            <a:extLst>
              <a:ext uri="{FF2B5EF4-FFF2-40B4-BE49-F238E27FC236}">
                <a16:creationId xmlns:a16="http://schemas.microsoft.com/office/drawing/2014/main" id="{997E61E0-0DFC-A907-E552-53E983EE360A}"/>
              </a:ext>
            </a:extLst>
          </p:cNvPr>
          <p:cNvSpPr txBox="1"/>
          <p:nvPr/>
        </p:nvSpPr>
        <p:spPr>
          <a:xfrm>
            <a:off x="2685292" y="121394"/>
            <a:ext cx="8073958" cy="1297115"/>
          </a:xfrm>
          <a:prstGeom prst="rect">
            <a:avLst/>
          </a:prstGeom>
        </p:spPr>
        <p:txBody>
          <a:bodyPr vert="horz" lIns="91440" tIns="45720" rIns="91440" bIns="45720" rtlCol="0" anchor="t">
            <a:normAutofit/>
          </a:bodyPr>
          <a:lstStyle/>
          <a:p>
            <a:pPr algn="ctr">
              <a:lnSpc>
                <a:spcPct val="90000"/>
              </a:lnSpc>
              <a:spcBef>
                <a:spcPct val="0"/>
              </a:spcBef>
              <a:spcAft>
                <a:spcPts val="600"/>
              </a:spcAft>
            </a:pPr>
            <a:r>
              <a:rPr lang="en-US" sz="5400" dirty="0">
                <a:solidFill>
                  <a:schemeClr val="accent1">
                    <a:lumMod val="75000"/>
                  </a:schemeClr>
                </a:solidFill>
                <a:latin typeface="David" panose="020E0502060401010101" pitchFamily="34" charset="-79"/>
                <a:ea typeface="+mj-ea"/>
                <a:cs typeface="David" panose="020E0502060401010101" pitchFamily="34" charset="-79"/>
              </a:rPr>
              <a:t>Mathematics definitions</a:t>
            </a:r>
            <a:endParaRPr lang="en-US" sz="5400" kern="1200" dirty="0">
              <a:solidFill>
                <a:schemeClr val="accent1">
                  <a:lumMod val="75000"/>
                </a:schemeClr>
              </a:solidFill>
              <a:latin typeface="David" panose="020E0502060401010101" pitchFamily="34" charset="-79"/>
              <a:ea typeface="+mj-ea"/>
              <a:cs typeface="David" panose="020E0502060401010101" pitchFamily="34" charset="-79"/>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3FB001C-EB65-C231-FC3C-AA3185325A3E}"/>
                  </a:ext>
                </a:extLst>
              </p:cNvPr>
              <p:cNvSpPr txBox="1"/>
              <p:nvPr/>
            </p:nvSpPr>
            <p:spPr>
              <a:xfrm>
                <a:off x="503420" y="1437036"/>
                <a:ext cx="8311667" cy="523220"/>
              </a:xfrm>
              <a:prstGeom prst="rect">
                <a:avLst/>
              </a:prstGeom>
              <a:noFill/>
            </p:spPr>
            <p:txBody>
              <a:bodyPr wrap="square" rtlCol="1">
                <a:spAutoFit/>
              </a:bodyPr>
              <a:lstStyle/>
              <a:p>
                <a:pPr lvl="0">
                  <a:spcAft>
                    <a:spcPts val="600"/>
                  </a:spcAft>
                </a:pPr>
                <a14:m>
                  <m:oMath xmlns:m="http://schemas.openxmlformats.org/officeDocument/2006/math">
                    <m:r>
                      <a:rPr lang="en-US" sz="2800" b="0" i="1" smtClean="0">
                        <a:latin typeface="Cambria Math" panose="02040503050406030204" pitchFamily="18" charset="0"/>
                        <a:cs typeface="David" panose="020E0502060401010101" pitchFamily="34" charset="-79"/>
                      </a:rPr>
                      <m:t>𝑎</m:t>
                    </m:r>
                    <m:r>
                      <a:rPr lang="en-US" sz="2800" b="0" i="1" smtClean="0">
                        <a:latin typeface="Cambria Math" panose="02040503050406030204" pitchFamily="18" charset="0"/>
                        <a:cs typeface="David" panose="020E0502060401010101" pitchFamily="34" charset="-79"/>
                      </a:rPr>
                      <m:t> , </m:t>
                    </m:r>
                    <m:r>
                      <a:rPr lang="en-US" sz="2800" b="0" i="1" smtClean="0">
                        <a:latin typeface="Cambria Math" panose="02040503050406030204" pitchFamily="18" charset="0"/>
                        <a:cs typeface="David" panose="020E0502060401010101" pitchFamily="34" charset="-79"/>
                      </a:rPr>
                      <m:t>𝑏</m:t>
                    </m:r>
                  </m:oMath>
                </a14:m>
                <a:r>
                  <a:rPr lang="en-US" sz="2800" dirty="0">
                    <a:latin typeface="David" panose="020E0502060401010101" pitchFamily="34" charset="-79"/>
                    <a:cs typeface="David" panose="020E0502060401010101" pitchFamily="34" charset="-79"/>
                  </a:rPr>
                  <a:t> requirements:		</a:t>
                </a:r>
                <a14:m>
                  <m:oMath xmlns:m="http://schemas.openxmlformats.org/officeDocument/2006/math">
                    <m:r>
                      <a:rPr lang="en-US" sz="2800" i="1">
                        <a:solidFill>
                          <a:prstClr val="black"/>
                        </a:solidFill>
                        <a:latin typeface="Cambria Math" panose="02040503050406030204" pitchFamily="18" charset="0"/>
                        <a:cs typeface="David" panose="020E0502060401010101" pitchFamily="34" charset="-79"/>
                      </a:rPr>
                      <m:t>4</m:t>
                    </m:r>
                    <m:sSup>
                      <m:sSupPr>
                        <m:ctrlPr>
                          <a:rPr lang="en-US" sz="2800" i="1">
                            <a:solidFill>
                              <a:prstClr val="black"/>
                            </a:solidFill>
                            <a:latin typeface="Cambria Math" panose="02040503050406030204" pitchFamily="18" charset="0"/>
                            <a:cs typeface="David" panose="020E0502060401010101" pitchFamily="34" charset="-79"/>
                          </a:rPr>
                        </m:ctrlPr>
                      </m:sSupPr>
                      <m:e>
                        <m:r>
                          <a:rPr lang="en-US" sz="2800" i="1">
                            <a:solidFill>
                              <a:prstClr val="black"/>
                            </a:solidFill>
                            <a:latin typeface="Cambria Math" panose="02040503050406030204" pitchFamily="18" charset="0"/>
                            <a:cs typeface="David" panose="020E0502060401010101" pitchFamily="34" charset="-79"/>
                          </a:rPr>
                          <m:t>𝑎</m:t>
                        </m:r>
                      </m:e>
                      <m:sup>
                        <m:r>
                          <a:rPr lang="en-US" sz="2800" i="1">
                            <a:solidFill>
                              <a:prstClr val="black"/>
                            </a:solidFill>
                            <a:latin typeface="Cambria Math" panose="02040503050406030204" pitchFamily="18" charset="0"/>
                            <a:cs typeface="David" panose="020E0502060401010101" pitchFamily="34" charset="-79"/>
                          </a:rPr>
                          <m:t>3</m:t>
                        </m:r>
                      </m:sup>
                    </m:sSup>
                    <m:r>
                      <a:rPr lang="en-US" sz="2800" i="1">
                        <a:solidFill>
                          <a:prstClr val="black"/>
                        </a:solidFill>
                        <a:latin typeface="Cambria Math" panose="02040503050406030204" pitchFamily="18" charset="0"/>
                        <a:cs typeface="David" panose="020E0502060401010101" pitchFamily="34" charset="-79"/>
                      </a:rPr>
                      <m:t>+</m:t>
                    </m:r>
                    <m:r>
                      <a:rPr lang="en-US" sz="2800" i="1">
                        <a:solidFill>
                          <a:prstClr val="black"/>
                        </a:solidFill>
                        <a:latin typeface="Cambria Math" panose="02040503050406030204" pitchFamily="18" charset="0"/>
                        <a:cs typeface="David" panose="020E0502060401010101" pitchFamily="34" charset="-79"/>
                      </a:rPr>
                      <m:t>27</m:t>
                    </m:r>
                    <m:sSup>
                      <m:sSupPr>
                        <m:ctrlPr>
                          <a:rPr lang="en-US" sz="2800" i="1">
                            <a:solidFill>
                              <a:prstClr val="black"/>
                            </a:solidFill>
                            <a:latin typeface="Cambria Math" panose="02040503050406030204" pitchFamily="18" charset="0"/>
                            <a:cs typeface="David" panose="020E0502060401010101" pitchFamily="34" charset="-79"/>
                          </a:rPr>
                        </m:ctrlPr>
                      </m:sSupPr>
                      <m:e>
                        <m:r>
                          <a:rPr lang="en-US" sz="2800" i="1">
                            <a:solidFill>
                              <a:prstClr val="black"/>
                            </a:solidFill>
                            <a:latin typeface="Cambria Math" panose="02040503050406030204" pitchFamily="18" charset="0"/>
                            <a:cs typeface="David" panose="020E0502060401010101" pitchFamily="34" charset="-79"/>
                          </a:rPr>
                          <m:t>𝑏</m:t>
                        </m:r>
                      </m:e>
                      <m:sup>
                        <m:r>
                          <a:rPr lang="en-US" sz="2800" i="1">
                            <a:solidFill>
                              <a:prstClr val="black"/>
                            </a:solidFill>
                            <a:latin typeface="Cambria Math" panose="02040503050406030204" pitchFamily="18" charset="0"/>
                            <a:cs typeface="David" panose="020E0502060401010101" pitchFamily="34" charset="-79"/>
                          </a:rPr>
                          <m:t>2</m:t>
                        </m:r>
                      </m:sup>
                    </m:sSup>
                    <m:r>
                      <a:rPr lang="en-US" sz="2800" i="1">
                        <a:solidFill>
                          <a:prstClr val="black"/>
                        </a:solidFill>
                        <a:latin typeface="Cambria Math" panose="02040503050406030204" pitchFamily="18" charset="0"/>
                        <a:cs typeface="David" panose="020E0502060401010101" pitchFamily="34" charset="-79"/>
                      </a:rPr>
                      <m:t>   !</m:t>
                    </m:r>
                    <m:r>
                      <a:rPr lang="en-US" sz="2800" i="1">
                        <a:solidFill>
                          <a:prstClr val="black"/>
                        </a:solidFill>
                        <a:latin typeface="Cambria Math" panose="02040503050406030204" pitchFamily="18" charset="0"/>
                        <a:ea typeface="Cambria Math" panose="02040503050406030204" pitchFamily="18" charset="0"/>
                        <a:cs typeface="David" panose="020E0502060401010101" pitchFamily="34" charset="-79"/>
                      </a:rPr>
                      <m:t>≡</m:t>
                    </m:r>
                    <m:r>
                      <a:rPr lang="en-US" sz="2800" i="1">
                        <a:solidFill>
                          <a:prstClr val="black"/>
                        </a:solidFill>
                        <a:latin typeface="Cambria Math" panose="02040503050406030204" pitchFamily="18" charset="0"/>
                        <a:cs typeface="David" panose="020E0502060401010101" pitchFamily="34" charset="-79"/>
                      </a:rPr>
                      <m:t>   </m:t>
                    </m:r>
                    <m:r>
                      <a:rPr lang="en-US" sz="2800" i="1">
                        <a:solidFill>
                          <a:prstClr val="black"/>
                        </a:solidFill>
                        <a:latin typeface="Cambria Math" panose="02040503050406030204" pitchFamily="18" charset="0"/>
                        <a:cs typeface="David" panose="020E0502060401010101" pitchFamily="34" charset="-79"/>
                      </a:rPr>
                      <m:t>0</m:t>
                    </m:r>
                    <m:d>
                      <m:dPr>
                        <m:ctrlPr>
                          <a:rPr lang="en-US" sz="2800" i="1">
                            <a:solidFill>
                              <a:prstClr val="black"/>
                            </a:solidFill>
                            <a:latin typeface="Cambria Math" panose="02040503050406030204" pitchFamily="18" charset="0"/>
                            <a:cs typeface="David" panose="020E0502060401010101" pitchFamily="34" charset="-79"/>
                          </a:rPr>
                        </m:ctrlPr>
                      </m:dPr>
                      <m:e>
                        <m:r>
                          <a:rPr lang="en-US" sz="2800" i="1">
                            <a:solidFill>
                              <a:prstClr val="black"/>
                            </a:solidFill>
                            <a:latin typeface="Cambria Math" panose="02040503050406030204" pitchFamily="18" charset="0"/>
                            <a:cs typeface="David" panose="020E0502060401010101" pitchFamily="34" charset="-79"/>
                          </a:rPr>
                          <m:t>𝑚𝑜𝑑</m:t>
                        </m:r>
                      </m:e>
                    </m:d>
                    <m:r>
                      <a:rPr lang="en-US" sz="2800" i="1">
                        <a:solidFill>
                          <a:prstClr val="black"/>
                        </a:solidFill>
                        <a:latin typeface="Cambria Math" panose="02040503050406030204" pitchFamily="18" charset="0"/>
                        <a:cs typeface="David" panose="020E0502060401010101" pitchFamily="34" charset="-79"/>
                      </a:rPr>
                      <m:t>𝑃</m:t>
                    </m:r>
                  </m:oMath>
                </a14:m>
                <a:endParaRPr lang="he-IL" sz="2800" dirty="0">
                  <a:solidFill>
                    <a:prstClr val="black"/>
                  </a:solidFill>
                  <a:latin typeface="David" panose="020E0502060401010101" pitchFamily="34" charset="-79"/>
                  <a:cs typeface="David" panose="020E0502060401010101" pitchFamily="34" charset="-79"/>
                </a:endParaRPr>
              </a:p>
            </p:txBody>
          </p:sp>
        </mc:Choice>
        <mc:Fallback xmlns="">
          <p:sp>
            <p:nvSpPr>
              <p:cNvPr id="5" name="TextBox 4">
                <a:extLst>
                  <a:ext uri="{FF2B5EF4-FFF2-40B4-BE49-F238E27FC236}">
                    <a16:creationId xmlns:a16="http://schemas.microsoft.com/office/drawing/2014/main" id="{F3FB001C-EB65-C231-FC3C-AA3185325A3E}"/>
                  </a:ext>
                </a:extLst>
              </p:cNvPr>
              <p:cNvSpPr txBox="1">
                <a:spLocks noRot="1" noChangeAspect="1" noMove="1" noResize="1" noEditPoints="1" noAdjustHandles="1" noChangeArrowheads="1" noChangeShapeType="1" noTextEdit="1"/>
              </p:cNvSpPr>
              <p:nvPr/>
            </p:nvSpPr>
            <p:spPr>
              <a:xfrm>
                <a:off x="503420" y="1437036"/>
                <a:ext cx="8311667" cy="523220"/>
              </a:xfrm>
              <a:prstGeom prst="rect">
                <a:avLst/>
              </a:prstGeom>
              <a:blipFill>
                <a:blip r:embed="rId6"/>
                <a:stretch>
                  <a:fillRect t="-12791" b="-31395"/>
                </a:stretch>
              </a:blipFill>
            </p:spPr>
            <p:txBody>
              <a:bodyPr/>
              <a:lstStyle/>
              <a:p>
                <a:r>
                  <a:rPr lang="he-IL">
                    <a:noFill/>
                  </a:rPr>
                  <a:t> </a:t>
                </a:r>
              </a:p>
            </p:txBody>
          </p:sp>
        </mc:Fallback>
      </mc:AlternateContent>
    </p:spTree>
    <p:extLst>
      <p:ext uri="{BB962C8B-B14F-4D97-AF65-F5344CB8AC3E}">
        <p14:creationId xmlns:p14="http://schemas.microsoft.com/office/powerpoint/2010/main" val="1376331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8" name="Freeform: Shape 17">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19" name="Freeform: Shape 18">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20" name="Freeform: Shape 19">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grpSp>
      <p:pic>
        <p:nvPicPr>
          <p:cNvPr id="2" name="Picture 1">
            <a:extLst>
              <a:ext uri="{FF2B5EF4-FFF2-40B4-BE49-F238E27FC236}">
                <a16:creationId xmlns:a16="http://schemas.microsoft.com/office/drawing/2014/main" id="{4D956888-0B82-4B96-C483-57403BF8EB07}"/>
              </a:ext>
            </a:extLst>
          </p:cNvPr>
          <p:cNvPicPr>
            <a:picLocks noChangeAspect="1"/>
          </p:cNvPicPr>
          <p:nvPr/>
        </p:nvPicPr>
        <p:blipFill>
          <a:blip r:embed="rId3"/>
          <a:stretch>
            <a:fillRect/>
          </a:stretch>
        </p:blipFill>
        <p:spPr>
          <a:xfrm>
            <a:off x="914401" y="3872949"/>
            <a:ext cx="9954490" cy="2796862"/>
          </a:xfrm>
          <a:prstGeom prst="roundRect">
            <a:avLst>
              <a:gd name="adj" fmla="val 4167"/>
            </a:avLst>
          </a:prstGeom>
          <a:solidFill>
            <a:srgbClr val="FFFFFF"/>
          </a:solidFill>
          <a:ln w="762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4" name="Picture 3">
            <a:extLst>
              <a:ext uri="{FF2B5EF4-FFF2-40B4-BE49-F238E27FC236}">
                <a16:creationId xmlns:a16="http://schemas.microsoft.com/office/drawing/2014/main" id="{44E8C02A-9ABB-F387-E6AC-33B9AFE1B974}"/>
              </a:ext>
            </a:extLst>
          </p:cNvPr>
          <p:cNvPicPr>
            <a:picLocks noChangeAspect="1"/>
          </p:cNvPicPr>
          <p:nvPr/>
        </p:nvPicPr>
        <p:blipFill>
          <a:blip r:embed="rId4"/>
          <a:stretch>
            <a:fillRect/>
          </a:stretch>
        </p:blipFill>
        <p:spPr>
          <a:xfrm>
            <a:off x="1557840" y="909774"/>
            <a:ext cx="8667611" cy="2780962"/>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C07D48B-2B32-4212-D83E-AF0BDD9C1E8B}"/>
                  </a:ext>
                </a:extLst>
              </p:cNvPr>
              <p:cNvSpPr txBox="1"/>
              <p:nvPr/>
            </p:nvSpPr>
            <p:spPr>
              <a:xfrm>
                <a:off x="3651618" y="158169"/>
                <a:ext cx="4504759" cy="917174"/>
              </a:xfrm>
              <a:prstGeom prst="rect">
                <a:avLst/>
              </a:prstGeom>
            </p:spPr>
            <p:txBody>
              <a:bodyPr vert="horz" lIns="91440" tIns="45720" rIns="91440" bIns="45720" rtlCol="0" anchor="t">
                <a:normAutofit/>
              </a:bodyPr>
              <a:lstStyle>
                <a:defPPr>
                  <a:defRPr lang="he-IL"/>
                </a:defPPr>
                <a:lvl1pPr algn="ctr">
                  <a:lnSpc>
                    <a:spcPct val="90000"/>
                  </a:lnSpc>
                  <a:spcBef>
                    <a:spcPct val="0"/>
                  </a:spcBef>
                  <a:spcAft>
                    <a:spcPts val="600"/>
                  </a:spcAft>
                  <a:defRPr sz="5400">
                    <a:solidFill>
                      <a:schemeClr val="accent1">
                        <a:lumMod val="75000"/>
                      </a:schemeClr>
                    </a:solidFill>
                    <a:latin typeface="David" panose="020E0502060401010101" pitchFamily="34" charset="-79"/>
                    <a:ea typeface="+mj-ea"/>
                    <a:cs typeface="David" panose="020E0502060401010101" pitchFamily="34" charset="-79"/>
                  </a:defRPr>
                </a:lvl1pPr>
              </a:lstStyle>
              <a:p>
                <a:pPr/>
                <a14:m>
                  <m:oMathPara xmlns:m="http://schemas.openxmlformats.org/officeDocument/2006/math">
                    <m:oMathParaPr>
                      <m:jc m:val="centerGroup"/>
                    </m:oMathParaPr>
                    <m:oMath xmlns:m="http://schemas.openxmlformats.org/officeDocument/2006/math">
                      <m:r>
                        <a:rPr lang="en-US" sz="4000" b="1" i="1" dirty="0" smtClean="0">
                          <a:latin typeface="Cambria Math" panose="02040503050406030204" pitchFamily="18" charset="0"/>
                        </a:rPr>
                        <m:t>𝑷</m:t>
                      </m:r>
                      <m:r>
                        <a:rPr lang="en-US" sz="4000" b="1" i="1" dirty="0" smtClean="0">
                          <a:latin typeface="Cambria Math" panose="02040503050406030204" pitchFamily="18" charset="0"/>
                        </a:rPr>
                        <m:t>𝟏</m:t>
                      </m:r>
                      <m:r>
                        <a:rPr lang="en-US" sz="4000" b="1" i="1" dirty="0" smtClean="0">
                          <a:latin typeface="Cambria Math" panose="02040503050406030204" pitchFamily="18" charset="0"/>
                        </a:rPr>
                        <m:t>+</m:t>
                      </m:r>
                      <m:r>
                        <a:rPr lang="en-US" sz="4000" b="1" i="1" dirty="0" smtClean="0">
                          <a:latin typeface="Cambria Math" panose="02040503050406030204" pitchFamily="18" charset="0"/>
                        </a:rPr>
                        <m:t>𝑷</m:t>
                      </m:r>
                      <m:r>
                        <a:rPr lang="en-US" sz="4000" b="1" i="1" dirty="0" smtClean="0">
                          <a:latin typeface="Cambria Math" panose="02040503050406030204" pitchFamily="18" charset="0"/>
                        </a:rPr>
                        <m:t>𝟐</m:t>
                      </m:r>
                      <m:r>
                        <a:rPr lang="en-US" sz="4000" b="1" i="1" dirty="0" smtClean="0">
                          <a:latin typeface="Cambria Math" panose="02040503050406030204" pitchFamily="18" charset="0"/>
                        </a:rPr>
                        <m:t>=</m:t>
                      </m:r>
                      <m:r>
                        <a:rPr lang="en-US" sz="4000" b="1" i="1" dirty="0" smtClean="0">
                          <a:latin typeface="Cambria Math" panose="02040503050406030204" pitchFamily="18" charset="0"/>
                        </a:rPr>
                        <m:t>𝑷</m:t>
                      </m:r>
                      <m:r>
                        <a:rPr lang="en-US" sz="4000" b="1" i="1" dirty="0" smtClean="0">
                          <a:latin typeface="Cambria Math" panose="02040503050406030204" pitchFamily="18" charset="0"/>
                        </a:rPr>
                        <m:t>𝟑</m:t>
                      </m:r>
                    </m:oMath>
                  </m:oMathPara>
                </a14:m>
                <a:endParaRPr lang="he-IL" b="1" dirty="0"/>
              </a:p>
            </p:txBody>
          </p:sp>
        </mc:Choice>
        <mc:Fallback xmlns="">
          <p:sp>
            <p:nvSpPr>
              <p:cNvPr id="5" name="TextBox 4">
                <a:extLst>
                  <a:ext uri="{FF2B5EF4-FFF2-40B4-BE49-F238E27FC236}">
                    <a16:creationId xmlns:a16="http://schemas.microsoft.com/office/drawing/2014/main" id="{2C07D48B-2B32-4212-D83E-AF0BDD9C1E8B}"/>
                  </a:ext>
                </a:extLst>
              </p:cNvPr>
              <p:cNvSpPr txBox="1">
                <a:spLocks noRot="1" noChangeAspect="1" noMove="1" noResize="1" noEditPoints="1" noAdjustHandles="1" noChangeArrowheads="1" noChangeShapeType="1" noTextEdit="1"/>
              </p:cNvSpPr>
              <p:nvPr/>
            </p:nvSpPr>
            <p:spPr>
              <a:xfrm>
                <a:off x="3651618" y="158169"/>
                <a:ext cx="4504759" cy="917174"/>
              </a:xfrm>
              <a:prstGeom prst="rect">
                <a:avLst/>
              </a:prstGeom>
              <a:blipFill>
                <a:blip r:embed="rId5"/>
                <a:stretch>
                  <a:fillRect t="-16000" b="-1333"/>
                </a:stretch>
              </a:blipFill>
            </p:spPr>
            <p:txBody>
              <a:bodyPr/>
              <a:lstStyle/>
              <a:p>
                <a:r>
                  <a:rPr lang="he-IL">
                    <a:noFill/>
                  </a:rPr>
                  <a:t> </a:t>
                </a:r>
              </a:p>
            </p:txBody>
          </p:sp>
        </mc:Fallback>
      </mc:AlternateContent>
    </p:spTree>
    <p:extLst>
      <p:ext uri="{BB962C8B-B14F-4D97-AF65-F5344CB8AC3E}">
        <p14:creationId xmlns:p14="http://schemas.microsoft.com/office/powerpoint/2010/main" val="2434860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8" name="Freeform: Shape 17">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19" name="Freeform: Shape 18">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20" name="Freeform: Shape 19">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grpSp>
      <p:sp>
        <p:nvSpPr>
          <p:cNvPr id="3" name="TextBox 2">
            <a:extLst>
              <a:ext uri="{FF2B5EF4-FFF2-40B4-BE49-F238E27FC236}">
                <a16:creationId xmlns:a16="http://schemas.microsoft.com/office/drawing/2014/main" id="{A6EDEA1C-73F9-8F62-C81C-122A45FBDEDB}"/>
              </a:ext>
            </a:extLst>
          </p:cNvPr>
          <p:cNvSpPr txBox="1"/>
          <p:nvPr/>
        </p:nvSpPr>
        <p:spPr>
          <a:xfrm>
            <a:off x="479930" y="1318953"/>
            <a:ext cx="9980252" cy="4208140"/>
          </a:xfrm>
          <a:prstGeom prst="rect">
            <a:avLst/>
          </a:prstGeom>
          <a:noFill/>
        </p:spPr>
        <p:txBody>
          <a:bodyPr wrap="square" rtlCol="1">
            <a:spAutoFit/>
          </a:bodyPr>
          <a:lstStyle/>
          <a:p>
            <a:pPr marL="342900" indent="-342900">
              <a:lnSpc>
                <a:spcPct val="150000"/>
              </a:lnSpc>
              <a:buFont typeface="Courier New" panose="02070309020205020404" pitchFamily="49" charset="0"/>
              <a:buChar char="o"/>
            </a:pPr>
            <a:r>
              <a:rPr lang="en-US" sz="2000" b="1" dirty="0">
                <a:latin typeface="David "/>
                <a:cs typeface="David" panose="020E0502060401010101" pitchFamily="34" charset="-79"/>
              </a:rPr>
              <a:t>Overview of Key Exchange:</a:t>
            </a:r>
          </a:p>
          <a:p>
            <a:pPr marL="800100" lvl="1" indent="-342900">
              <a:lnSpc>
                <a:spcPct val="150000"/>
              </a:lnSpc>
              <a:buFont typeface="Arial" panose="020B0604020202020204" pitchFamily="34" charset="0"/>
              <a:buChar char="•"/>
            </a:pPr>
            <a:r>
              <a:rPr lang="en-US" sz="2000" dirty="0">
                <a:latin typeface="David "/>
                <a:cs typeface="David" panose="020E0502060401010101" pitchFamily="34" charset="-79"/>
              </a:rPr>
              <a:t>Key exchange is the process by which cryptographic keys are securely shared between parties.</a:t>
            </a:r>
          </a:p>
          <a:p>
            <a:pPr marL="800100" lvl="1" indent="-342900">
              <a:lnSpc>
                <a:spcPct val="150000"/>
              </a:lnSpc>
              <a:buFont typeface="Arial" panose="020B0604020202020204" pitchFamily="34" charset="0"/>
              <a:buChar char="•"/>
            </a:pPr>
            <a:r>
              <a:rPr lang="en-US" sz="2000" dirty="0">
                <a:latin typeface="David "/>
                <a:cs typeface="David" panose="020E0502060401010101" pitchFamily="34" charset="-79"/>
              </a:rPr>
              <a:t>Ensures that both parties can communicate securely without prior shared secret keys.</a:t>
            </a:r>
          </a:p>
          <a:p>
            <a:pPr lvl="1">
              <a:lnSpc>
                <a:spcPct val="150000"/>
              </a:lnSpc>
            </a:pPr>
            <a:endParaRPr lang="en-US" sz="2000" dirty="0">
              <a:latin typeface="David "/>
              <a:cs typeface="David" panose="020E0502060401010101" pitchFamily="34" charset="-79"/>
            </a:endParaRPr>
          </a:p>
          <a:p>
            <a:pPr marL="342900" indent="-342900">
              <a:lnSpc>
                <a:spcPct val="150000"/>
              </a:lnSpc>
              <a:buFont typeface="Courier New" panose="02070309020205020404" pitchFamily="49" charset="0"/>
              <a:buChar char="o"/>
            </a:pPr>
            <a:r>
              <a:rPr lang="en-US" sz="2000" b="1" dirty="0">
                <a:latin typeface="David "/>
                <a:cs typeface="David" panose="020E0502060401010101" pitchFamily="34" charset="-79"/>
              </a:rPr>
              <a:t>Public and Private Keys:</a:t>
            </a:r>
          </a:p>
          <a:p>
            <a:pPr marL="800100" lvl="1" indent="-342900">
              <a:lnSpc>
                <a:spcPct val="150000"/>
              </a:lnSpc>
              <a:buFont typeface="Arial" panose="020B0604020202020204" pitchFamily="34" charset="0"/>
              <a:buChar char="•"/>
            </a:pPr>
            <a:r>
              <a:rPr lang="en-US" sz="2000" dirty="0">
                <a:latin typeface="David "/>
                <a:cs typeface="David" panose="020E0502060401010101" pitchFamily="34" charset="-79"/>
              </a:rPr>
              <a:t>Each party generates a pair of keys: a private key (kept secret) and a public key (shared openly).</a:t>
            </a:r>
          </a:p>
          <a:p>
            <a:pPr marL="800100" lvl="1" indent="-342900">
              <a:lnSpc>
                <a:spcPct val="150000"/>
              </a:lnSpc>
              <a:buFont typeface="Arial" panose="020B0604020202020204" pitchFamily="34" charset="0"/>
              <a:buChar char="•"/>
            </a:pPr>
            <a:r>
              <a:rPr lang="en-US" sz="2000" dirty="0">
                <a:latin typeface="David "/>
              </a:rPr>
              <a:t>The security of the system relies on the private key remaining confidential.</a:t>
            </a:r>
            <a:endParaRPr lang="en-US" sz="2000" dirty="0">
              <a:latin typeface="David "/>
              <a:cs typeface="David" panose="020E0502060401010101" pitchFamily="34" charset="-79"/>
            </a:endParaRPr>
          </a:p>
        </p:txBody>
      </p:sp>
      <p:sp>
        <p:nvSpPr>
          <p:cNvPr id="39" name="TextBox 38">
            <a:extLst>
              <a:ext uri="{FF2B5EF4-FFF2-40B4-BE49-F238E27FC236}">
                <a16:creationId xmlns:a16="http://schemas.microsoft.com/office/drawing/2014/main" id="{D55C482C-CAB8-4B6F-F6A4-AE24CD4B2CF7}"/>
              </a:ext>
            </a:extLst>
          </p:cNvPr>
          <p:cNvSpPr txBox="1"/>
          <p:nvPr/>
        </p:nvSpPr>
        <p:spPr>
          <a:xfrm>
            <a:off x="1987465" y="281609"/>
            <a:ext cx="8073958" cy="1297115"/>
          </a:xfrm>
          <a:prstGeom prst="rect">
            <a:avLst/>
          </a:prstGeom>
        </p:spPr>
        <p:txBody>
          <a:bodyPr vert="horz" lIns="91440" tIns="45720" rIns="91440" bIns="45720" rtlCol="0" anchor="t">
            <a:normAutofit/>
          </a:bodyPr>
          <a:lstStyle/>
          <a:p>
            <a:pPr algn="ctr">
              <a:lnSpc>
                <a:spcPct val="90000"/>
              </a:lnSpc>
              <a:spcBef>
                <a:spcPct val="0"/>
              </a:spcBef>
              <a:spcAft>
                <a:spcPts val="600"/>
              </a:spcAft>
            </a:pPr>
            <a:r>
              <a:rPr lang="en-US" sz="5400" dirty="0">
                <a:solidFill>
                  <a:schemeClr val="accent1">
                    <a:lumMod val="75000"/>
                  </a:schemeClr>
                </a:solidFill>
                <a:latin typeface="David" panose="020E0502060401010101" pitchFamily="34" charset="-79"/>
                <a:ea typeface="+mj-ea"/>
                <a:cs typeface="David" panose="020E0502060401010101" pitchFamily="34" charset="-79"/>
              </a:rPr>
              <a:t>Key Exchange Principles</a:t>
            </a:r>
            <a:endParaRPr lang="en-US" sz="5400" kern="1200" dirty="0">
              <a:solidFill>
                <a:schemeClr val="accent1">
                  <a:lumMod val="75000"/>
                </a:schemeClr>
              </a:solidFill>
              <a:latin typeface="David" panose="020E0502060401010101" pitchFamily="34" charset="-79"/>
              <a:ea typeface="+mj-ea"/>
              <a:cs typeface="David" panose="020E0502060401010101" pitchFamily="34" charset="-79"/>
            </a:endParaRPr>
          </a:p>
        </p:txBody>
      </p:sp>
    </p:spTree>
    <p:extLst>
      <p:ext uri="{BB962C8B-B14F-4D97-AF65-F5344CB8AC3E}">
        <p14:creationId xmlns:p14="http://schemas.microsoft.com/office/powerpoint/2010/main" val="2956582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8" name="Freeform: Shape 17">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19" name="Freeform: Shape 18">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20" name="Freeform: Shape 19">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grpSp>
      <p:sp>
        <p:nvSpPr>
          <p:cNvPr id="3" name="TextBox 2">
            <a:extLst>
              <a:ext uri="{FF2B5EF4-FFF2-40B4-BE49-F238E27FC236}">
                <a16:creationId xmlns:a16="http://schemas.microsoft.com/office/drawing/2014/main" id="{38406D0C-9CC6-26ED-1F59-02F3F9E27C82}"/>
              </a:ext>
            </a:extLst>
          </p:cNvPr>
          <p:cNvSpPr txBox="1"/>
          <p:nvPr/>
        </p:nvSpPr>
        <p:spPr>
          <a:xfrm>
            <a:off x="2197596" y="207195"/>
            <a:ext cx="8073958" cy="973905"/>
          </a:xfrm>
          <a:prstGeom prst="rect">
            <a:avLst/>
          </a:prstGeom>
        </p:spPr>
        <p:txBody>
          <a:bodyPr vert="horz" lIns="91440" tIns="45720" rIns="91440" bIns="45720" rtlCol="0" anchor="t">
            <a:normAutofit/>
          </a:bodyPr>
          <a:lstStyle/>
          <a:p>
            <a:pPr algn="ctr">
              <a:lnSpc>
                <a:spcPct val="90000"/>
              </a:lnSpc>
              <a:spcBef>
                <a:spcPct val="0"/>
              </a:spcBef>
              <a:spcAft>
                <a:spcPts val="600"/>
              </a:spcAft>
            </a:pPr>
            <a:r>
              <a:rPr lang="en-US" sz="5400" dirty="0">
                <a:solidFill>
                  <a:schemeClr val="accent1">
                    <a:lumMod val="75000"/>
                  </a:schemeClr>
                </a:solidFill>
                <a:latin typeface="David" panose="020E0502060401010101" pitchFamily="34" charset="-79"/>
                <a:ea typeface="+mj-ea"/>
                <a:cs typeface="David" panose="020E0502060401010101" pitchFamily="34" charset="-79"/>
              </a:rPr>
              <a:t>Key Exchange Process</a:t>
            </a:r>
            <a:endParaRPr lang="en-US" sz="5400" kern="1200" dirty="0">
              <a:solidFill>
                <a:schemeClr val="accent1">
                  <a:lumMod val="75000"/>
                </a:schemeClr>
              </a:solidFill>
              <a:latin typeface="David" panose="020E0502060401010101" pitchFamily="34" charset="-79"/>
              <a:ea typeface="+mj-ea"/>
              <a:cs typeface="David" panose="020E0502060401010101" pitchFamily="34" charset="-79"/>
            </a:endParaRPr>
          </a:p>
        </p:txBody>
      </p:sp>
      <p:pic>
        <p:nvPicPr>
          <p:cNvPr id="4" name="Picture 2">
            <a:extLst>
              <a:ext uri="{FF2B5EF4-FFF2-40B4-BE49-F238E27FC236}">
                <a16:creationId xmlns:a16="http://schemas.microsoft.com/office/drawing/2014/main" id="{F65678C4-467C-3AFB-90C7-D67E82BD87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0427" y="1570182"/>
            <a:ext cx="5150188" cy="396097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57C0793-4D49-9DAD-9642-A8CB32C37344}"/>
              </a:ext>
            </a:extLst>
          </p:cNvPr>
          <p:cNvPicPr>
            <a:picLocks noChangeAspect="1"/>
          </p:cNvPicPr>
          <p:nvPr/>
        </p:nvPicPr>
        <p:blipFill rotWithShape="1">
          <a:blip r:embed="rId4"/>
          <a:srcRect l="10073" t="1810" r="10523" b="31459"/>
          <a:stretch/>
        </p:blipFill>
        <p:spPr>
          <a:xfrm>
            <a:off x="201385" y="1976581"/>
            <a:ext cx="7093687" cy="35545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17184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5" name="Rectangle 24">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27" name="Group 26">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8" name="Freeform: Shape 17">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David" panose="020E0502060401010101" pitchFamily="34" charset="-79"/>
                <a:ea typeface="+mn-ea"/>
                <a:cs typeface="David" panose="020E0502060401010101" pitchFamily="34" charset="-79"/>
              </a:endParaRPr>
            </a:p>
          </p:txBody>
        </p:sp>
        <p:sp>
          <p:nvSpPr>
            <p:cNvPr id="19" name="Freeform: Shape 18">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David" panose="020E0502060401010101" pitchFamily="34" charset="-79"/>
                <a:ea typeface="+mn-ea"/>
                <a:cs typeface="David" panose="020E0502060401010101" pitchFamily="34" charset="-79"/>
              </a:endParaRPr>
            </a:p>
          </p:txBody>
        </p:sp>
        <p:sp>
          <p:nvSpPr>
            <p:cNvPr id="20" name="Freeform: Shape 19">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David" panose="020E0502060401010101" pitchFamily="34" charset="-79"/>
                <a:ea typeface="+mn-ea"/>
                <a:cs typeface="David" panose="020E0502060401010101" pitchFamily="34" charset="-79"/>
              </a:endParaRPr>
            </a:p>
          </p:txBody>
        </p: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EDEA1C-73F9-8F62-C81C-122A45FBDEDB}"/>
                  </a:ext>
                </a:extLst>
              </p:cNvPr>
              <p:cNvSpPr txBox="1"/>
              <p:nvPr/>
            </p:nvSpPr>
            <p:spPr>
              <a:xfrm>
                <a:off x="327530" y="1046955"/>
                <a:ext cx="9157635" cy="5132174"/>
              </a:xfrm>
              <a:prstGeom prst="rect">
                <a:avLst/>
              </a:prstGeom>
              <a:noFill/>
            </p:spPr>
            <p:txBody>
              <a:bodyPr wrap="square" rtlCol="1">
                <a:spAutoFit/>
              </a:bodyPr>
              <a:lstStyle/>
              <a:p>
                <a:pPr marL="342900" marR="0" lvl="0" indent="-3429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2000" b="1" i="0" u="none" strike="noStrike" kern="1200" cap="none" spc="0" normalizeH="0" baseline="0" noProof="0" dirty="0">
                    <a:ln>
                      <a:noFill/>
                    </a:ln>
                    <a:solidFill>
                      <a:prstClr val="black"/>
                    </a:solidFill>
                    <a:effectLst/>
                    <a:uLnTx/>
                    <a:uFillTx/>
                    <a:latin typeface="David" panose="020E0502060401010101" pitchFamily="34" charset="-79"/>
                    <a:ea typeface="+mn-ea"/>
                    <a:cs typeface="David" panose="020E0502060401010101" pitchFamily="34" charset="-79"/>
                  </a:rPr>
                  <a:t>Elliptic Curve Discrete Logarithm Problem (ECDLP):</a:t>
                </a: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David" panose="020E0502060401010101" pitchFamily="34" charset="-79"/>
                    <a:ea typeface="+mn-ea"/>
                    <a:cs typeface="David" panose="020E0502060401010101" pitchFamily="34" charset="-79"/>
                  </a:rPr>
                  <a:t>The security of ECDH relies on the difficulty of solving the ECDLP.</a:t>
                </a: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David" panose="020E0502060401010101" pitchFamily="34" charset="-79"/>
                    <a:ea typeface="+mn-ea"/>
                    <a:cs typeface="David" panose="020E0502060401010101" pitchFamily="34" charset="-79"/>
                  </a:rPr>
                  <a:t>Given a point </a:t>
                </a:r>
                <a14:m>
                  <m:oMath xmlns:m="http://schemas.openxmlformats.org/officeDocument/2006/math">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David" panose="020E0502060401010101" pitchFamily="34" charset="-79"/>
                      </a:rPr>
                      <m:t>𝑃</m:t>
                    </m:r>
                  </m:oMath>
                </a14:m>
                <a:r>
                  <a:rPr kumimoji="0" lang="en-US" sz="2000" b="0" i="0" u="none" strike="noStrike" kern="1200" cap="none" spc="0" normalizeH="0" baseline="0" noProof="0" dirty="0">
                    <a:ln>
                      <a:noFill/>
                    </a:ln>
                    <a:solidFill>
                      <a:prstClr val="black"/>
                    </a:solidFill>
                    <a:effectLst/>
                    <a:uLnTx/>
                    <a:uFillTx/>
                    <a:latin typeface="David" panose="020E0502060401010101" pitchFamily="34" charset="-79"/>
                    <a:ea typeface="+mn-ea"/>
                    <a:cs typeface="David" panose="020E0502060401010101" pitchFamily="34" charset="-79"/>
                  </a:rPr>
                  <a:t> and a multiple </a:t>
                </a:r>
                <a14:m>
                  <m:oMath xmlns:m="http://schemas.openxmlformats.org/officeDocument/2006/math">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David" panose="020E0502060401010101" pitchFamily="34" charset="-79"/>
                      </a:rPr>
                      <m:t>𝑄</m:t>
                    </m:r>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David" panose="020E0502060401010101" pitchFamily="34" charset="-79"/>
                      </a:rPr>
                      <m:t>=</m:t>
                    </m:r>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David" panose="020E0502060401010101" pitchFamily="34" charset="-79"/>
                      </a:rPr>
                      <m:t>𝑘𝑃</m:t>
                    </m:r>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David" panose="020E0502060401010101" pitchFamily="34" charset="-79"/>
                      </a:rPr>
                      <m:t> </m:t>
                    </m:r>
                  </m:oMath>
                </a14:m>
                <a:r>
                  <a:rPr kumimoji="0" lang="en-US" sz="2000" b="0" i="0" u="none" strike="noStrike" kern="1200" cap="none" spc="0" normalizeH="0" baseline="0" noProof="0" dirty="0">
                    <a:ln>
                      <a:noFill/>
                    </a:ln>
                    <a:solidFill>
                      <a:prstClr val="black"/>
                    </a:solidFill>
                    <a:effectLst/>
                    <a:uLnTx/>
                    <a:uFillTx/>
                    <a:latin typeface="David" panose="020E0502060401010101" pitchFamily="34" charset="-79"/>
                    <a:ea typeface="+mn-ea"/>
                    <a:cs typeface="David" panose="020E0502060401010101" pitchFamily="34" charset="-79"/>
                  </a:rPr>
                  <a:t>on an elliptic curve, it is computationally infeasible to determine </a:t>
                </a:r>
                <a14:m>
                  <m:oMath xmlns:m="http://schemas.openxmlformats.org/officeDocument/2006/math">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David" panose="020E0502060401010101" pitchFamily="34" charset="-79"/>
                      </a:rPr>
                      <m:t>𝑘</m:t>
                    </m:r>
                  </m:oMath>
                </a14:m>
                <a:r>
                  <a:rPr kumimoji="0" lang="en-US" sz="2000" b="0" i="0" u="none" strike="noStrike" kern="1200" cap="none" spc="0" normalizeH="0" baseline="0" noProof="0" dirty="0">
                    <a:ln>
                      <a:noFill/>
                    </a:ln>
                    <a:solidFill>
                      <a:prstClr val="black"/>
                    </a:solidFill>
                    <a:effectLst/>
                    <a:uLnTx/>
                    <a:uFillTx/>
                    <a:latin typeface="David" panose="020E0502060401010101" pitchFamily="34" charset="-79"/>
                    <a:ea typeface="+mn-ea"/>
                    <a:cs typeface="David" panose="020E0502060401010101" pitchFamily="34" charset="-79"/>
                  </a:rPr>
                  <a:t> if </a:t>
                </a:r>
                <a14:m>
                  <m:oMath xmlns:m="http://schemas.openxmlformats.org/officeDocument/2006/math">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David" panose="020E0502060401010101" pitchFamily="34" charset="-79"/>
                      </a:rPr>
                      <m:t>𝑘</m:t>
                    </m:r>
                  </m:oMath>
                </a14:m>
                <a:r>
                  <a:rPr kumimoji="0" lang="en-US" sz="2000" b="0" i="0" u="none" strike="noStrike" kern="1200" cap="none" spc="0" normalizeH="0" baseline="0" noProof="0" dirty="0">
                    <a:ln>
                      <a:noFill/>
                    </a:ln>
                    <a:solidFill>
                      <a:prstClr val="black"/>
                    </a:solidFill>
                    <a:effectLst/>
                    <a:uLnTx/>
                    <a:uFillTx/>
                    <a:latin typeface="David" panose="020E0502060401010101" pitchFamily="34" charset="-79"/>
                    <a:ea typeface="+mn-ea"/>
                    <a:cs typeface="David" panose="020E0502060401010101" pitchFamily="34" charset="-79"/>
                  </a:rPr>
                  <a:t> is large.</a:t>
                </a: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David" panose="020E0502060401010101" pitchFamily="34" charset="-79"/>
                  <a:ea typeface="+mn-ea"/>
                  <a:cs typeface="David" panose="020E0502060401010101" pitchFamily="34" charset="-79"/>
                </a:endParaRPr>
              </a:p>
              <a:p>
                <a:pPr marL="342900" marR="0" lvl="0" indent="-3429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2000" b="1" i="0" u="none" strike="noStrike" kern="1200" cap="none" spc="0" normalizeH="0" baseline="0" noProof="0" dirty="0">
                    <a:ln>
                      <a:noFill/>
                    </a:ln>
                    <a:solidFill>
                      <a:prstClr val="black"/>
                    </a:solidFill>
                    <a:effectLst/>
                    <a:uLnTx/>
                    <a:uFillTx/>
                    <a:latin typeface="David" panose="020E0502060401010101" pitchFamily="34" charset="-79"/>
                    <a:ea typeface="+mn-ea"/>
                    <a:cs typeface="David" panose="020E0502060401010101" pitchFamily="34" charset="-79"/>
                  </a:rPr>
                  <a:t>Elliptic Curve Diffie-Hellman (ECDH):</a:t>
                </a: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David" panose="020E0502060401010101" pitchFamily="34" charset="-79"/>
                    <a:ea typeface="+mn-ea"/>
                    <a:cs typeface="David" panose="020E0502060401010101" pitchFamily="34" charset="-79"/>
                  </a:rPr>
                  <a:t>ECDH achieves the same level of security with smaller key sizes compared to classical Diffie-Hellman.</a:t>
                </a: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David" panose="020E0502060401010101" pitchFamily="34" charset="-79"/>
                    <a:ea typeface="+mn-ea"/>
                    <a:cs typeface="David" panose="020E0502060401010101" pitchFamily="34" charset="-79"/>
                  </a:rPr>
                  <a:t>For example, a 256-bit key in ECDH provides comparable security to a 3072-bit key in classical Diffie-Hellman.</a:t>
                </a: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David" panose="020E0502060401010101" pitchFamily="34" charset="-79"/>
                  <a:ea typeface="+mn-ea"/>
                  <a:cs typeface="David" panose="020E0502060401010101" pitchFamily="34" charset="-79"/>
                </a:endParaRPr>
              </a:p>
            </p:txBody>
          </p:sp>
        </mc:Choice>
        <mc:Fallback xmlns="">
          <p:sp>
            <p:nvSpPr>
              <p:cNvPr id="3" name="TextBox 2">
                <a:extLst>
                  <a:ext uri="{FF2B5EF4-FFF2-40B4-BE49-F238E27FC236}">
                    <a16:creationId xmlns:a16="http://schemas.microsoft.com/office/drawing/2014/main" id="{A6EDEA1C-73F9-8F62-C81C-122A45FBDEDB}"/>
                  </a:ext>
                </a:extLst>
              </p:cNvPr>
              <p:cNvSpPr txBox="1">
                <a:spLocks noRot="1" noChangeAspect="1" noMove="1" noResize="1" noEditPoints="1" noAdjustHandles="1" noChangeArrowheads="1" noChangeShapeType="1" noTextEdit="1"/>
              </p:cNvSpPr>
              <p:nvPr/>
            </p:nvSpPr>
            <p:spPr>
              <a:xfrm>
                <a:off x="327530" y="1046955"/>
                <a:ext cx="9157635" cy="5132174"/>
              </a:xfrm>
              <a:prstGeom prst="rect">
                <a:avLst/>
              </a:prstGeom>
              <a:blipFill>
                <a:blip r:embed="rId3"/>
                <a:stretch>
                  <a:fillRect l="-666" r="-599"/>
                </a:stretch>
              </a:blipFill>
            </p:spPr>
            <p:txBody>
              <a:bodyPr/>
              <a:lstStyle/>
              <a:p>
                <a:r>
                  <a:rPr lang="he-IL">
                    <a:noFill/>
                  </a:rPr>
                  <a:t> </a:t>
                </a:r>
              </a:p>
            </p:txBody>
          </p:sp>
        </mc:Fallback>
      </mc:AlternateContent>
      <p:sp>
        <p:nvSpPr>
          <p:cNvPr id="39" name="TextBox 38">
            <a:extLst>
              <a:ext uri="{FF2B5EF4-FFF2-40B4-BE49-F238E27FC236}">
                <a16:creationId xmlns:a16="http://schemas.microsoft.com/office/drawing/2014/main" id="{D55C482C-CAB8-4B6F-F6A4-AE24CD4B2CF7}"/>
              </a:ext>
            </a:extLst>
          </p:cNvPr>
          <p:cNvSpPr txBox="1"/>
          <p:nvPr/>
        </p:nvSpPr>
        <p:spPr>
          <a:xfrm>
            <a:off x="1987465" y="281609"/>
            <a:ext cx="8073958" cy="1297115"/>
          </a:xfrm>
          <a:prstGeom prst="rect">
            <a:avLst/>
          </a:prstGeom>
        </p:spPr>
        <p:txBody>
          <a:bodyPr vert="horz" lIns="91440" tIns="45720" rIns="91440" bIns="45720" rtlCol="0" anchor="t">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5400" b="0" i="0" u="none" strike="noStrike" kern="1200" cap="none" spc="0" normalizeH="0" baseline="0" noProof="0" dirty="0">
                <a:ln>
                  <a:noFill/>
                </a:ln>
                <a:solidFill>
                  <a:srgbClr val="156082">
                    <a:lumMod val="75000"/>
                  </a:srgbClr>
                </a:solidFill>
                <a:effectLst/>
                <a:uLnTx/>
                <a:uFillTx/>
                <a:latin typeface="David" panose="020E0502060401010101" pitchFamily="34" charset="-79"/>
                <a:ea typeface="+mn-ea"/>
                <a:cs typeface="David" panose="020E0502060401010101" pitchFamily="34" charset="-79"/>
              </a:rPr>
              <a:t>Security Aspects of ECDH</a:t>
            </a:r>
          </a:p>
        </p:txBody>
      </p:sp>
    </p:spTree>
    <p:extLst>
      <p:ext uri="{BB962C8B-B14F-4D97-AF65-F5344CB8AC3E}">
        <p14:creationId xmlns:p14="http://schemas.microsoft.com/office/powerpoint/2010/main" val="16557542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1725</TotalTime>
  <Words>3320</Words>
  <Application>Microsoft Office PowerPoint</Application>
  <PresentationFormat>Widescreen</PresentationFormat>
  <Paragraphs>354</Paragraphs>
  <Slides>29</Slides>
  <Notes>28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29</vt:i4>
      </vt:variant>
    </vt:vector>
  </HeadingPairs>
  <TitlesOfParts>
    <vt:vector size="38" baseType="lpstr">
      <vt:lpstr>Aptos</vt:lpstr>
      <vt:lpstr>Aptos Display</vt:lpstr>
      <vt:lpstr>Arial</vt:lpstr>
      <vt:lpstr>Cambria Math</vt:lpstr>
      <vt:lpstr>Courier New</vt:lpstr>
      <vt:lpstr>David</vt:lpstr>
      <vt:lpstr>David </vt:lpstr>
      <vt:lpstr>Office Theme</vt:lpstr>
      <vt:lpstr>ערכת נושא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SM4  A Chinese National Standard for Block Cipher </vt:lpstr>
      <vt:lpstr>Configuration </vt:lpstr>
      <vt:lpstr>SM4</vt:lpstr>
      <vt:lpstr>Round</vt:lpstr>
      <vt:lpstr>Function F</vt:lpstr>
      <vt:lpstr>"Key Expansion"</vt:lpstr>
      <vt:lpstr>PowerPoint Presentation</vt:lpstr>
      <vt:lpstr>Security Analysis of SM4</vt:lpstr>
      <vt:lpstr>SM4 VS AES VS 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יובל רוזנר</dc:creator>
  <cp:lastModifiedBy>יובל רוזנר</cp:lastModifiedBy>
  <cp:revision>18</cp:revision>
  <dcterms:created xsi:type="dcterms:W3CDTF">2024-07-17T09:49:33Z</dcterms:created>
  <dcterms:modified xsi:type="dcterms:W3CDTF">2024-08-07T07:31:36Z</dcterms:modified>
</cp:coreProperties>
</file>